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7" r:id="rId2"/>
  </p:sldMasterIdLst>
  <p:notesMasterIdLst>
    <p:notesMasterId r:id="rId64"/>
  </p:notesMasterIdLst>
  <p:sldIdLst>
    <p:sldId id="346" r:id="rId3"/>
    <p:sldId id="381" r:id="rId4"/>
    <p:sldId id="382" r:id="rId5"/>
    <p:sldId id="383" r:id="rId6"/>
    <p:sldId id="386" r:id="rId7"/>
    <p:sldId id="385" r:id="rId8"/>
    <p:sldId id="387" r:id="rId9"/>
    <p:sldId id="380" r:id="rId10"/>
    <p:sldId id="388" r:id="rId11"/>
    <p:sldId id="389" r:id="rId12"/>
    <p:sldId id="373" r:id="rId13"/>
    <p:sldId id="426" r:id="rId14"/>
    <p:sldId id="375" r:id="rId15"/>
    <p:sldId id="427" r:id="rId16"/>
    <p:sldId id="428" r:id="rId17"/>
    <p:sldId id="429" r:id="rId18"/>
    <p:sldId id="430" r:id="rId19"/>
    <p:sldId id="431" r:id="rId20"/>
    <p:sldId id="432" r:id="rId21"/>
    <p:sldId id="434" r:id="rId22"/>
    <p:sldId id="433" r:id="rId23"/>
    <p:sldId id="435" r:id="rId24"/>
    <p:sldId id="418" r:id="rId25"/>
    <p:sldId id="419" r:id="rId26"/>
    <p:sldId id="420" r:id="rId27"/>
    <p:sldId id="421" r:id="rId28"/>
    <p:sldId id="422" r:id="rId29"/>
    <p:sldId id="423" r:id="rId30"/>
    <p:sldId id="416" r:id="rId31"/>
    <p:sldId id="417" r:id="rId32"/>
    <p:sldId id="384" r:id="rId33"/>
    <p:sldId id="391" r:id="rId34"/>
    <p:sldId id="392" r:id="rId35"/>
    <p:sldId id="393" r:id="rId36"/>
    <p:sldId id="394" r:id="rId37"/>
    <p:sldId id="395" r:id="rId38"/>
    <p:sldId id="396" r:id="rId39"/>
    <p:sldId id="397" r:id="rId40"/>
    <p:sldId id="398" r:id="rId41"/>
    <p:sldId id="399" r:id="rId42"/>
    <p:sldId id="400" r:id="rId43"/>
    <p:sldId id="401" r:id="rId44"/>
    <p:sldId id="402" r:id="rId45"/>
    <p:sldId id="403" r:id="rId46"/>
    <p:sldId id="404" r:id="rId47"/>
    <p:sldId id="405" r:id="rId48"/>
    <p:sldId id="406" r:id="rId49"/>
    <p:sldId id="407" r:id="rId50"/>
    <p:sldId id="408" r:id="rId51"/>
    <p:sldId id="409" r:id="rId52"/>
    <p:sldId id="410" r:id="rId53"/>
    <p:sldId id="415" r:id="rId54"/>
    <p:sldId id="425" r:id="rId55"/>
    <p:sldId id="411" r:id="rId56"/>
    <p:sldId id="412" r:id="rId57"/>
    <p:sldId id="413" r:id="rId58"/>
    <p:sldId id="414" r:id="rId59"/>
    <p:sldId id="379" r:id="rId60"/>
    <p:sldId id="424" r:id="rId61"/>
    <p:sldId id="372" r:id="rId62"/>
    <p:sldId id="436" r:id="rId63"/>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5332" autoAdjust="0"/>
  </p:normalViewPr>
  <p:slideViewPr>
    <p:cSldViewPr snapToGrid="0" snapToObjects="1">
      <p:cViewPr varScale="1">
        <p:scale>
          <a:sx n="108" d="100"/>
          <a:sy n="108" d="100"/>
        </p:scale>
        <p:origin x="302"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6-12-2017</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2306055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642723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45537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9661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206962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06695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16350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4271796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869590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36850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4123476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1253763" rtl="0" eaLnBrk="1" fontAlgn="auto" latinLnBrk="0" hangingPunct="1">
              <a:lnSpc>
                <a:spcPct val="100000"/>
              </a:lnSpc>
              <a:spcBef>
                <a:spcPts val="0"/>
              </a:spcBef>
              <a:spcAft>
                <a:spcPts val="0"/>
              </a:spcAft>
              <a:buClrTx/>
              <a:buSzTx/>
              <a:buFontTx/>
              <a:buNone/>
              <a:tabLst/>
              <a:defRPr/>
            </a:pPr>
            <a:fld id="{2ED1D759-295C-484A-9A59-E25428A95EE5}"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1253763"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253946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06-Dec-17</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06-Dec-17</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06-Dec-17</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06-Dec-17</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06-Dec-17</a:t>
            </a:fld>
            <a:endParaRPr lang="nl-NL"/>
          </a:p>
        </p:txBody>
      </p:sp>
      <p:sp>
        <p:nvSpPr>
          <p:cNvPr id="3" name="Footer Placeholder 2"/>
          <p:cNvSpPr>
            <a:spLocks noGrp="1"/>
          </p:cNvSpPr>
          <p:nvPr>
            <p:ph type="ftr" sz="quarter" idx="11"/>
          </p:nvPr>
        </p:nvSpPr>
        <p:spPr/>
        <p:txBody>
          <a:bodyPr/>
          <a:lstStyle/>
          <a:p>
            <a:r>
              <a:rPr lang="en-US" dirty="0" smtClean="0"/>
              <a:t>What is Apache Kafka and why is it important?</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16A800-996C-1743-AFDA-9042664E20A6}" type="datetimeFigureOut">
              <a:rPr lang="en-US" smtClean="0"/>
              <a:t>06-Dec-17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1431951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953235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38877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408559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098772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3317894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18884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169112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15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51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017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74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305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24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921987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580040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09395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59712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199403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684960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227081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54711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24399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845448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462057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06-Dec-17</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40243541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779626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15773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83328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179759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973814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1614646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936853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3301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80144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06-Dec-17</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17924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84053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285895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1649106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213066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3980684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74006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9546273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0693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3784664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06-Dec-17</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48179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58800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56175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19873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897966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24908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4888415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744579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816112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389908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06-Dec-17</a:t>
            </a:fld>
            <a:endParaRPr lang="nl-NL"/>
          </a:p>
        </p:txBody>
      </p:sp>
      <p:sp>
        <p:nvSpPr>
          <p:cNvPr id="8" name="Footer Placeholder 7"/>
          <p:cNvSpPr>
            <a:spLocks noGrp="1"/>
          </p:cNvSpPr>
          <p:nvPr>
            <p:ph type="ftr" sz="quarter" idx="11"/>
          </p:nvPr>
        </p:nvSpPr>
        <p:spPr/>
        <p:txBody>
          <a:bodyPr/>
          <a:lstStyle/>
          <a:p>
            <a:r>
              <a:rPr lang="en-US" dirty="0" smtClean="0"/>
              <a:t>What is Apache Kafka and why is it important?</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896984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21933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9322459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30472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0643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3123138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256891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800272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06-Dec-17</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06-Dec-17</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9" Type="http://schemas.openxmlformats.org/officeDocument/2006/relationships/slideLayout" Target="../slideLayouts/slideLayout55.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42" Type="http://schemas.openxmlformats.org/officeDocument/2006/relationships/slideLayout" Target="../slideLayouts/slideLayout58.xml"/><Relationship Id="rId47" Type="http://schemas.openxmlformats.org/officeDocument/2006/relationships/slideLayout" Target="../slideLayouts/slideLayout63.xml"/><Relationship Id="rId50" Type="http://schemas.openxmlformats.org/officeDocument/2006/relationships/slideLayout" Target="../slideLayouts/slideLayout66.xml"/><Relationship Id="rId55" Type="http://schemas.openxmlformats.org/officeDocument/2006/relationships/slideLayout" Target="../slideLayouts/slideLayout71.xml"/><Relationship Id="rId63" Type="http://schemas.openxmlformats.org/officeDocument/2006/relationships/image" Target="../media/image5.png"/><Relationship Id="rId7" Type="http://schemas.openxmlformats.org/officeDocument/2006/relationships/slideLayout" Target="../slideLayouts/slideLayout2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9" Type="http://schemas.openxmlformats.org/officeDocument/2006/relationships/slideLayout" Target="../slideLayouts/slideLayout45.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37" Type="http://schemas.openxmlformats.org/officeDocument/2006/relationships/slideLayout" Target="../slideLayouts/slideLayout53.xml"/><Relationship Id="rId40" Type="http://schemas.openxmlformats.org/officeDocument/2006/relationships/slideLayout" Target="../slideLayouts/slideLayout56.xml"/><Relationship Id="rId45" Type="http://schemas.openxmlformats.org/officeDocument/2006/relationships/slideLayout" Target="../slideLayouts/slideLayout61.xml"/><Relationship Id="rId53" Type="http://schemas.openxmlformats.org/officeDocument/2006/relationships/slideLayout" Target="../slideLayouts/slideLayout69.xml"/><Relationship Id="rId58" Type="http://schemas.openxmlformats.org/officeDocument/2006/relationships/slideLayout" Target="../slideLayouts/slideLayout74.xml"/><Relationship Id="rId5" Type="http://schemas.openxmlformats.org/officeDocument/2006/relationships/slideLayout" Target="../slideLayouts/slideLayout21.xml"/><Relationship Id="rId61" Type="http://schemas.openxmlformats.org/officeDocument/2006/relationships/slideLayout" Target="../slideLayouts/slideLayout77.xml"/><Relationship Id="rId19" Type="http://schemas.openxmlformats.org/officeDocument/2006/relationships/slideLayout" Target="../slideLayouts/slideLayout3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slideLayout" Target="../slideLayouts/slideLayout51.xml"/><Relationship Id="rId43" Type="http://schemas.openxmlformats.org/officeDocument/2006/relationships/slideLayout" Target="../slideLayouts/slideLayout59.xml"/><Relationship Id="rId48" Type="http://schemas.openxmlformats.org/officeDocument/2006/relationships/slideLayout" Target="../slideLayouts/slideLayout64.xml"/><Relationship Id="rId56" Type="http://schemas.openxmlformats.org/officeDocument/2006/relationships/slideLayout" Target="../slideLayouts/slideLayout72.xml"/><Relationship Id="rId64" Type="http://schemas.openxmlformats.org/officeDocument/2006/relationships/image" Target="../media/image6.png"/><Relationship Id="rId8" Type="http://schemas.openxmlformats.org/officeDocument/2006/relationships/slideLayout" Target="../slideLayouts/slideLayout24.xml"/><Relationship Id="rId51" Type="http://schemas.openxmlformats.org/officeDocument/2006/relationships/slideLayout" Target="../slideLayouts/slideLayout67.xml"/><Relationship Id="rId3" Type="http://schemas.openxmlformats.org/officeDocument/2006/relationships/slideLayout" Target="../slideLayouts/slideLayout19.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38" Type="http://schemas.openxmlformats.org/officeDocument/2006/relationships/slideLayout" Target="../slideLayouts/slideLayout54.xml"/><Relationship Id="rId46" Type="http://schemas.openxmlformats.org/officeDocument/2006/relationships/slideLayout" Target="../slideLayouts/slideLayout62.xml"/><Relationship Id="rId59" Type="http://schemas.openxmlformats.org/officeDocument/2006/relationships/slideLayout" Target="../slideLayouts/slideLayout75.xml"/><Relationship Id="rId20" Type="http://schemas.openxmlformats.org/officeDocument/2006/relationships/slideLayout" Target="../slideLayouts/slideLayout36.xml"/><Relationship Id="rId41" Type="http://schemas.openxmlformats.org/officeDocument/2006/relationships/slideLayout" Target="../slideLayouts/slideLayout57.xml"/><Relationship Id="rId54" Type="http://schemas.openxmlformats.org/officeDocument/2006/relationships/slideLayout" Target="../slideLayouts/slideLayout70.xml"/><Relationship Id="rId62"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slideLayout" Target="../slideLayouts/slideLayout52.xml"/><Relationship Id="rId49" Type="http://schemas.openxmlformats.org/officeDocument/2006/relationships/slideLayout" Target="../slideLayouts/slideLayout65.xml"/><Relationship Id="rId57" Type="http://schemas.openxmlformats.org/officeDocument/2006/relationships/slideLayout" Target="../slideLayouts/slideLayout73.xml"/><Relationship Id="rId10" Type="http://schemas.openxmlformats.org/officeDocument/2006/relationships/slideLayout" Target="../slideLayouts/slideLayout26.xml"/><Relationship Id="rId31" Type="http://schemas.openxmlformats.org/officeDocument/2006/relationships/slideLayout" Target="../slideLayouts/slideLayout47.xml"/><Relationship Id="rId44" Type="http://schemas.openxmlformats.org/officeDocument/2006/relationships/slideLayout" Target="../slideLayouts/slideLayout60.xml"/><Relationship Id="rId52" Type="http://schemas.openxmlformats.org/officeDocument/2006/relationships/slideLayout" Target="../slideLayouts/slideLayout68.xml"/><Relationship Id="rId60" Type="http://schemas.openxmlformats.org/officeDocument/2006/relationships/slideLayout" Target="../slideLayouts/slideLayout7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06-Dec-17</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What is Apache Kafka and why is it important?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8907342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tiff"/><Relationship Id="rId4" Type="http://schemas.openxmlformats.org/officeDocument/2006/relationships/image" Target="../media/image20.gif"/><Relationship Id="rId9" Type="http://schemas.openxmlformats.org/officeDocument/2006/relationships/image" Target="../media/image25.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6.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6.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4.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6.xml"/></Relationships>
</file>

<file path=ppt/slides/_rels/slide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15.xml"/><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7.png"/><Relationship Id="rId1" Type="http://schemas.openxmlformats.org/officeDocument/2006/relationships/slideLayout" Target="../slideLayouts/slideLayout76.xml"/><Relationship Id="rId5" Type="http://schemas.openxmlformats.org/officeDocument/2006/relationships/image" Target="../media/image39.pn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44.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3.xml.rels><?xml version="1.0" encoding="UTF-8" standalone="yes"?>
<Relationships xmlns="http://schemas.openxmlformats.org/package/2006/relationships"><Relationship Id="rId3" Type="http://schemas.openxmlformats.org/officeDocument/2006/relationships/hyperlink" Target="http://www.internetlivestats.com/" TargetMode="External"/><Relationship Id="rId2" Type="http://schemas.openxmlformats.org/officeDocument/2006/relationships/image" Target="../media/image26.jpeg"/><Relationship Id="rId1" Type="http://schemas.openxmlformats.org/officeDocument/2006/relationships/slideLayout" Target="../slideLayouts/slideLayout15.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4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5.png"/><Relationship Id="rId1" Type="http://schemas.openxmlformats.org/officeDocument/2006/relationships/slideLayout" Target="../slideLayouts/slideLayout45.xml"/><Relationship Id="rId5" Type="http://schemas.openxmlformats.org/officeDocument/2006/relationships/image" Target="../media/image47.png"/><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4.xml"/><Relationship Id="rId1" Type="http://schemas.openxmlformats.org/officeDocument/2006/relationships/slideLayout" Target="../slideLayouts/slideLayout4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45.xml"/><Relationship Id="rId6" Type="http://schemas.openxmlformats.org/officeDocument/2006/relationships/image" Target="../media/image47.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5.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45.xml"/><Relationship Id="rId6" Type="http://schemas.openxmlformats.org/officeDocument/2006/relationships/image" Target="../media/image47.pn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54.png"/><Relationship Id="rId7" Type="http://schemas.openxmlformats.org/officeDocument/2006/relationships/image" Target="../media/image47.png"/><Relationship Id="rId2" Type="http://schemas.openxmlformats.org/officeDocument/2006/relationships/image" Target="../media/image53.png"/><Relationship Id="rId1" Type="http://schemas.openxmlformats.org/officeDocument/2006/relationships/slideLayout" Target="../slideLayouts/slideLayout45.xml"/><Relationship Id="rId6" Type="http://schemas.openxmlformats.org/officeDocument/2006/relationships/image" Target="../media/image46.png"/><Relationship Id="rId5" Type="http://schemas.openxmlformats.org/officeDocument/2006/relationships/image" Target="../media/image44.png"/><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7.png"/><Relationship Id="rId2" Type="http://schemas.openxmlformats.org/officeDocument/2006/relationships/image" Target="../media/image44.png"/><Relationship Id="rId1" Type="http://schemas.openxmlformats.org/officeDocument/2006/relationships/slideLayout" Target="../slideLayouts/slideLayout45.xml"/><Relationship Id="rId6" Type="http://schemas.openxmlformats.org/officeDocument/2006/relationships/image" Target="../media/image56.png"/><Relationship Id="rId5" Type="http://schemas.openxmlformats.org/officeDocument/2006/relationships/image" Target="../media/image34.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png"/><Relationship Id="rId1" Type="http://schemas.openxmlformats.org/officeDocument/2006/relationships/slideLayout" Target="../slideLayouts/slideLayout45.xml"/><Relationship Id="rId5" Type="http://schemas.openxmlformats.org/officeDocument/2006/relationships/image" Target="../media/image34.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6.jpeg"/><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4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8.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5.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62.png"/><Relationship Id="rId1" Type="http://schemas.openxmlformats.org/officeDocument/2006/relationships/slideLayout" Target="../slideLayouts/slideLayout45.xml"/></Relationships>
</file>

<file path=ppt/slides/_rels/slide4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63.jpeg"/><Relationship Id="rId2" Type="http://schemas.openxmlformats.org/officeDocument/2006/relationships/notesSlide" Target="../notesSlides/notesSlide10.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4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45.xml"/></Relationships>
</file>

<file path=ppt/slides/_rels/slide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5.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66.png"/><Relationship Id="rId1" Type="http://schemas.openxmlformats.org/officeDocument/2006/relationships/slideLayout" Target="../slideLayouts/slideLayout44.xml"/><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63.jpeg"/><Relationship Id="rId2" Type="http://schemas.openxmlformats.org/officeDocument/2006/relationships/notesSlide" Target="../notesSlides/notesSlide11.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52.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45.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5.xml"/></Relationships>
</file>

<file path=ppt/slides/_rels/slide5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4.png"/><Relationship Id="rId7" Type="http://schemas.openxmlformats.org/officeDocument/2006/relationships/image" Target="../media/image48.png"/><Relationship Id="rId12" Type="http://schemas.openxmlformats.org/officeDocument/2006/relationships/image" Target="../media/image63.jpeg"/><Relationship Id="rId2" Type="http://schemas.openxmlformats.org/officeDocument/2006/relationships/notesSlide" Target="../notesSlides/notesSlide12.xml"/><Relationship Id="rId1" Type="http://schemas.openxmlformats.org/officeDocument/2006/relationships/slideLayout" Target="../slideLayouts/slideLayout45.xml"/><Relationship Id="rId6" Type="http://schemas.openxmlformats.org/officeDocument/2006/relationships/image" Target="../media/image47.png"/><Relationship Id="rId11" Type="http://schemas.openxmlformats.org/officeDocument/2006/relationships/image" Target="../media/image59.jpeg"/><Relationship Id="rId5" Type="http://schemas.openxmlformats.org/officeDocument/2006/relationships/image" Target="../media/image46.png"/><Relationship Id="rId10" Type="http://schemas.microsoft.com/office/2007/relationships/hdphoto" Target="../media/hdphoto1.wdp"/><Relationship Id="rId4" Type="http://schemas.openxmlformats.org/officeDocument/2006/relationships/image" Target="../media/image45.png"/><Relationship Id="rId9" Type="http://schemas.openxmlformats.org/officeDocument/2006/relationships/image" Target="../media/image49.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45.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71.png"/><Relationship Id="rId1" Type="http://schemas.openxmlformats.org/officeDocument/2006/relationships/slideLayout" Target="../slideLayouts/slideLayout45.xml"/><Relationship Id="rId4" Type="http://schemas.openxmlformats.org/officeDocument/2006/relationships/image" Target="../media/image34.png"/></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63.jpeg"/><Relationship Id="rId2" Type="http://schemas.openxmlformats.org/officeDocument/2006/relationships/image" Target="../media/image45.png"/><Relationship Id="rId1" Type="http://schemas.openxmlformats.org/officeDocument/2006/relationships/slideLayout" Target="../slideLayouts/slideLayout45.xml"/><Relationship Id="rId6" Type="http://schemas.openxmlformats.org/officeDocument/2006/relationships/image" Target="../media/image34.png"/><Relationship Id="rId5" Type="http://schemas.openxmlformats.org/officeDocument/2006/relationships/image" Target="../media/image46.png"/><Relationship Id="rId4" Type="http://schemas.openxmlformats.org/officeDocument/2006/relationships/image" Target="../media/image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32.jpeg"/><Relationship Id="rId1" Type="http://schemas.openxmlformats.org/officeDocument/2006/relationships/slideLayout" Target="../slideLayouts/slideLayout15.xml"/><Relationship Id="rId4" Type="http://schemas.openxmlformats.org/officeDocument/2006/relationships/image" Target="../media/image33.png"/></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61.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hyperlink" Target="http://technology.amis.nl/" TargetMode="External"/><Relationship Id="rId7"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10" Type="http://schemas.openxmlformats.org/officeDocument/2006/relationships/image" Target="../media/image19.png"/><Relationship Id="rId4" Type="http://schemas.openxmlformats.org/officeDocument/2006/relationships/hyperlink" Target="mailto:lucas.jellema@amis.nl" TargetMode="External"/><Relationship Id="rId9" Type="http://schemas.openxmlformats.org/officeDocument/2006/relationships/image" Target="../media/image79.png"/></Relationships>
</file>

<file path=ppt/slides/_rels/slide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26.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jpeg"/><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70798" y="810001"/>
            <a:ext cx="9144000" cy="3348000"/>
          </a:xfrm>
        </p:spPr>
      </p:sp>
      <p:sp>
        <p:nvSpPr>
          <p:cNvPr id="6" name="Title 5"/>
          <p:cNvSpPr>
            <a:spLocks noGrp="1"/>
          </p:cNvSpPr>
          <p:nvPr>
            <p:ph type="ctrTitle"/>
          </p:nvPr>
        </p:nvSpPr>
        <p:spPr/>
        <p:txBody>
          <a:bodyPr/>
          <a:lstStyle/>
          <a:p>
            <a:r>
              <a:rPr lang="en-US" b="0" dirty="0"/>
              <a:t>What is </a:t>
            </a:r>
            <a:r>
              <a:rPr lang="en-US" b="0" dirty="0" smtClean="0"/>
              <a:t/>
            </a:r>
            <a:br>
              <a:rPr lang="en-US" b="0" dirty="0" smtClean="0"/>
            </a:br>
            <a:r>
              <a:rPr lang="en-US" b="0" dirty="0" smtClean="0"/>
              <a:t>Apache Kafka </a:t>
            </a:r>
            <a:r>
              <a:rPr lang="en-US" b="0" dirty="0"/>
              <a:t>&amp; </a:t>
            </a:r>
            <a:r>
              <a:rPr lang="en-US" b="0" dirty="0" smtClean="0"/>
              <a:t>Why </a:t>
            </a:r>
            <a:r>
              <a:rPr lang="en-US" b="0" dirty="0"/>
              <a:t>is it Important?</a:t>
            </a:r>
            <a:endParaRPr lang="nl-NL" dirty="0"/>
          </a:p>
        </p:txBody>
      </p:sp>
      <p:sp>
        <p:nvSpPr>
          <p:cNvPr id="8" name="Text Placeholder 7"/>
          <p:cNvSpPr>
            <a:spLocks noGrp="1"/>
          </p:cNvSpPr>
          <p:nvPr>
            <p:ph type="body" idx="14"/>
          </p:nvPr>
        </p:nvSpPr>
        <p:spPr/>
        <p:txBody>
          <a:bodyPr/>
          <a:lstStyle/>
          <a:p>
            <a:r>
              <a:rPr lang="en-US" sz="3600" dirty="0" smtClean="0"/>
              <a:t>The Event Fabric bringing IT together</a:t>
            </a:r>
            <a:endParaRPr lang="nl-NL" sz="36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What is </a:t>
            </a:r>
            <a:r>
              <a:rPr lang="en-US" dirty="0" smtClean="0"/>
              <a:t>Apache </a:t>
            </a:r>
            <a:r>
              <a:rPr lang="en-US" dirty="0"/>
              <a:t>Kafka &amp; Why is it </a:t>
            </a:r>
            <a:r>
              <a:rPr lang="en-US" dirty="0" smtClean="0"/>
              <a:t>Important? | UKOUG Tech17</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pic>
        <p:nvPicPr>
          <p:cNvPr id="9"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798" y="2396031"/>
            <a:ext cx="2282396" cy="11997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smtClean="0"/>
                  <a:t>µ</a:t>
                </a:r>
                <a:endParaRPr lang="nl-NL" sz="1400" dirty="0"/>
              </a:p>
            </p:txBody>
          </p:sp>
        </p:gr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smtClean="0"/>
                <a:t>µ</a:t>
              </a:r>
              <a:endParaRPr lang="nl-NL" sz="400" dirty="0"/>
            </a:p>
          </p:txBody>
        </p:sp>
        <p:pic>
          <p:nvPicPr>
            <p:cNvPr id="58" name="Picture 57"/>
            <p:cNvPicPr>
              <a:picLocks noChangeAspect="1"/>
            </p:cNvPicPr>
            <p:nvPr/>
          </p:nvPicPr>
          <p:blipFill rotWithShape="1">
            <a:blip r:embed="rId5"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7">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9">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4174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smtClean="0"/>
              <a:t>Decoupled communication – organized per topic</a:t>
            </a:r>
          </a:p>
          <a:p>
            <a:pPr marL="285750" indent="-285750">
              <a:buFont typeface="Arial" panose="020B0604020202020204" pitchFamily="34" charset="0"/>
              <a:buChar char="•"/>
            </a:pPr>
            <a:r>
              <a:rPr lang="en-US" sz="1600" dirty="0" smtClean="0"/>
              <a:t>0, 1 or many Consumers per Topic</a:t>
            </a:r>
          </a:p>
          <a:p>
            <a:pPr marL="285750" indent="-285750">
              <a:buFont typeface="Arial" panose="020B0604020202020204" pitchFamily="34" charset="0"/>
              <a:buChar char="•"/>
            </a:pPr>
            <a:r>
              <a:rPr lang="en-US" sz="1600" dirty="0" smtClean="0"/>
              <a:t>Scalable number of messages (and parties)</a:t>
            </a:r>
          </a:p>
          <a:p>
            <a:pPr marL="285750" indent="-285750">
              <a:buFont typeface="Arial" panose="020B0604020202020204" pitchFamily="34" charset="0"/>
              <a:buChar char="•"/>
            </a:pPr>
            <a:r>
              <a:rPr lang="en-US" sz="1600" dirty="0" smtClean="0"/>
              <a:t>Reliable (distributed)</a:t>
            </a:r>
          </a:p>
          <a:p>
            <a:pPr marL="285750" indent="-285750">
              <a:buFont typeface="Arial" panose="020B0604020202020204" pitchFamily="34" charset="0"/>
              <a:buChar char="•"/>
            </a:pPr>
            <a:r>
              <a:rPr lang="en-US" sz="1600" dirty="0" smtClean="0"/>
              <a:t>Full history</a:t>
            </a:r>
          </a:p>
          <a:p>
            <a:pPr marL="285750" indent="-285750">
              <a:buFont typeface="Arial" panose="020B0604020202020204" pitchFamily="34" charset="0"/>
              <a:buChar char="•"/>
            </a:pPr>
            <a:r>
              <a:rPr lang="en-US" sz="1600" dirty="0" smtClean="0"/>
              <a:t>Open: libraries in many </a:t>
            </a:r>
            <a:r>
              <a:rPr lang="en-US" sz="1600" dirty="0" err="1" smtClean="0"/>
              <a:t>technologie</a:t>
            </a:r>
            <a:r>
              <a:rPr lang="en-US" sz="1600" dirty="0" smtClean="0"/>
              <a:t> &amp; REST APIs</a:t>
            </a:r>
            <a:endParaRPr lang="nl-NL" sz="1600" dirty="0" err="1" smtClean="0"/>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a:t>
            </a:r>
            <a:r>
              <a:rPr lang="en-US" sz="1600" dirty="0" smtClean="0"/>
              <a:t>ear real-time fast</a:t>
            </a:r>
          </a:p>
          <a:p>
            <a:pPr marL="285750" indent="-285750" algn="r">
              <a:buFont typeface="Arial" panose="020B0604020202020204" pitchFamily="34" charset="0"/>
              <a:buChar char="•"/>
            </a:pPr>
            <a:r>
              <a:rPr lang="en-US" sz="1600" dirty="0" smtClean="0"/>
              <a:t>No Rate Limit</a:t>
            </a:r>
          </a:p>
          <a:p>
            <a:pPr marL="285750" indent="-285750" algn="r">
              <a:buFont typeface="Arial" panose="020B0604020202020204" pitchFamily="34" charset="0"/>
              <a:buChar char="•"/>
            </a:pPr>
            <a:r>
              <a:rPr lang="en-US" sz="1600" dirty="0" smtClean="0"/>
              <a:t>No enforced size limit</a:t>
            </a:r>
          </a:p>
          <a:p>
            <a:pPr marL="285750" indent="-285750" algn="r">
              <a:buFont typeface="Arial" panose="020B0604020202020204" pitchFamily="34" charset="0"/>
              <a:buChar char="•"/>
            </a:pPr>
            <a:r>
              <a:rPr lang="en-US" sz="1600" dirty="0" smtClean="0"/>
              <a:t>Anything goes (it’s all </a:t>
            </a:r>
            <a:r>
              <a:rPr lang="en-US" sz="1600" dirty="0"/>
              <a:t>b</a:t>
            </a:r>
            <a:r>
              <a:rPr lang="en-US" sz="1600" dirty="0" smtClean="0"/>
              <a:t>yte[])</a:t>
            </a:r>
          </a:p>
          <a:p>
            <a:pPr marL="285750" indent="-285750" algn="r">
              <a:buFont typeface="Arial" panose="020B0604020202020204" pitchFamily="34" charset="0"/>
              <a:buChar char="•"/>
            </a:pPr>
            <a:r>
              <a:rPr lang="en-US" sz="1600" dirty="0" smtClean="0"/>
              <a:t>On premises or in cloud, private or trusted</a:t>
            </a:r>
          </a:p>
          <a:p>
            <a:pPr marL="285750" indent="-285750" algn="r">
              <a:buFont typeface="Arial" panose="020B0604020202020204" pitchFamily="34" charset="0"/>
              <a:buChar char="•"/>
            </a:pPr>
            <a:r>
              <a:rPr lang="en-US" sz="1600" dirty="0" smtClean="0"/>
              <a:t>Very much for programmatic use</a:t>
            </a:r>
            <a:endParaRPr lang="nl-NL" sz="1600" dirty="0" err="1" smtClean="0"/>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smtClean="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a:t>
            </a:r>
            <a:r>
              <a:rPr lang="en-US" sz="1050" dirty="0" smtClean="0"/>
              <a:t>Scalable, Fast, </a:t>
            </a:r>
            <a:br>
              <a:rPr lang="en-US" sz="1050" dirty="0" smtClean="0"/>
            </a:br>
            <a:r>
              <a:rPr lang="en-US" sz="1050" dirty="0" smtClean="0"/>
              <a:t>History </a:t>
            </a:r>
            <a:r>
              <a:rPr lang="en-US" sz="1050" dirty="0"/>
              <a:t>Retention</a:t>
            </a:r>
          </a:p>
          <a:p>
            <a:pPr algn="ctr"/>
            <a:r>
              <a:rPr lang="en-US" sz="1050" dirty="0" smtClean="0"/>
              <a:t>Containerized/Cloud-enabled</a:t>
            </a:r>
          </a:p>
          <a:p>
            <a:pPr algn="ctr"/>
            <a:r>
              <a:rPr lang="en-US" sz="1050" dirty="0" smtClean="0"/>
              <a:t>Open</a:t>
            </a:r>
            <a:endParaRPr lang="nl-NL" sz="1050" dirty="0"/>
          </a:p>
        </p:txBody>
      </p:sp>
    </p:spTree>
    <p:extLst>
      <p:ext uri="{BB962C8B-B14F-4D97-AF65-F5344CB8AC3E}">
        <p14:creationId xmlns:p14="http://schemas.microsoft.com/office/powerpoint/2010/main" val="312058204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Messaging as we </a:t>
            </a:r>
            <a:r>
              <a:rPr lang="nl-NL" dirty="0" err="1" smtClean="0"/>
              <a:t>know</a:t>
            </a:r>
            <a:r>
              <a:rPr lang="nl-NL" dirty="0" smtClean="0"/>
              <a:t> </a:t>
            </a:r>
            <a:r>
              <a:rPr lang="nl-NL" dirty="0" err="1" smtClean="0"/>
              <a:t>it</a:t>
            </a:r>
            <a:endParaRPr lang="en-US" dirty="0"/>
          </a:p>
        </p:txBody>
      </p:sp>
      <p:sp>
        <p:nvSpPr>
          <p:cNvPr id="3" name="Text Placeholder 2"/>
          <p:cNvSpPr>
            <a:spLocks noGrp="1"/>
          </p:cNvSpPr>
          <p:nvPr>
            <p:ph type="body" sz="quarter" idx="10"/>
          </p:nvPr>
        </p:nvSpPr>
        <p:spPr/>
        <p:txBody>
          <a:bodyPr>
            <a:normAutofit/>
          </a:bodyPr>
          <a:lstStyle/>
          <a:p>
            <a:r>
              <a:rPr lang="nl-NL" dirty="0" smtClean="0"/>
              <a:t>JMS, Oracle Advanced Queuing, IBM MQ, MS MQ, </a:t>
            </a:r>
            <a:r>
              <a:rPr lang="nl-NL" dirty="0" err="1" smtClean="0"/>
              <a:t>RabbitMQ</a:t>
            </a:r>
            <a:r>
              <a:rPr lang="nl-NL" dirty="0" smtClean="0"/>
              <a:t>, MQTT, XMPP, </a:t>
            </a:r>
            <a:r>
              <a:rPr lang="nl-NL" dirty="0" err="1" smtClean="0"/>
              <a:t>WebSockets</a:t>
            </a:r>
            <a:r>
              <a:rPr lang="nl-NL" dirty="0" smtClean="0"/>
              <a:t>, Oracle </a:t>
            </a:r>
            <a:r>
              <a:rPr lang="nl-NL" dirty="0" err="1" smtClean="0"/>
              <a:t>Coherence</a:t>
            </a:r>
            <a:r>
              <a:rPr lang="nl-NL" dirty="0" smtClean="0"/>
              <a:t>, …</a:t>
            </a:r>
          </a:p>
          <a:p>
            <a:r>
              <a:rPr lang="nl-NL" dirty="0" err="1" smtClean="0"/>
              <a:t>Challenges</a:t>
            </a:r>
            <a:endParaRPr lang="nl-NL" dirty="0" smtClean="0"/>
          </a:p>
          <a:p>
            <a:pPr lvl="1"/>
            <a:r>
              <a:rPr lang="nl-NL" dirty="0" err="1" smtClean="0"/>
              <a:t>Costs</a:t>
            </a:r>
            <a:endParaRPr lang="nl-NL" dirty="0" smtClean="0"/>
          </a:p>
          <a:p>
            <a:pPr lvl="1"/>
            <a:r>
              <a:rPr lang="nl-NL" dirty="0" err="1" smtClean="0"/>
              <a:t>Scalability</a:t>
            </a:r>
            <a:r>
              <a:rPr lang="nl-NL" dirty="0" smtClean="0"/>
              <a:t> (</a:t>
            </a:r>
            <a:r>
              <a:rPr lang="nl-NL" dirty="0" err="1" smtClean="0"/>
              <a:t>size</a:t>
            </a:r>
            <a:r>
              <a:rPr lang="nl-NL" dirty="0" smtClean="0"/>
              <a:t> </a:t>
            </a:r>
            <a:r>
              <a:rPr lang="nl-NL" dirty="0" err="1" smtClean="0"/>
              <a:t>and</a:t>
            </a:r>
            <a:r>
              <a:rPr lang="nl-NL" dirty="0" smtClean="0"/>
              <a:t> speed)</a:t>
            </a:r>
          </a:p>
          <a:p>
            <a:pPr lvl="1"/>
            <a:r>
              <a:rPr lang="nl-NL" dirty="0" smtClean="0"/>
              <a:t>(</a:t>
            </a:r>
            <a:r>
              <a:rPr lang="nl-NL" dirty="0" err="1" smtClean="0"/>
              <a:t>lack</a:t>
            </a:r>
            <a:r>
              <a:rPr lang="nl-NL" dirty="0" smtClean="0"/>
              <a:t> of) Distribution (</a:t>
            </a:r>
            <a:r>
              <a:rPr lang="nl-NL" dirty="0" err="1" smtClean="0"/>
              <a:t>and</a:t>
            </a:r>
            <a:r>
              <a:rPr lang="nl-NL" dirty="0" smtClean="0"/>
              <a:t> </a:t>
            </a:r>
            <a:r>
              <a:rPr lang="nl-NL" dirty="0" err="1" smtClean="0"/>
              <a:t>therefore</a:t>
            </a:r>
            <a:r>
              <a:rPr lang="nl-NL" dirty="0" smtClean="0"/>
              <a:t> availability)</a:t>
            </a:r>
          </a:p>
          <a:p>
            <a:pPr lvl="1"/>
            <a:r>
              <a:rPr lang="nl-NL" dirty="0" err="1" smtClean="0"/>
              <a:t>Complexity</a:t>
            </a:r>
            <a:r>
              <a:rPr lang="nl-NL" dirty="0" smtClean="0"/>
              <a:t> of </a:t>
            </a:r>
            <a:r>
              <a:rPr lang="nl-NL" dirty="0" err="1" smtClean="0"/>
              <a:t>infrastructure</a:t>
            </a:r>
            <a:endParaRPr lang="nl-NL" dirty="0" smtClean="0"/>
          </a:p>
          <a:p>
            <a:pPr lvl="1"/>
            <a:r>
              <a:rPr lang="nl-NL" dirty="0" smtClean="0"/>
              <a:t>Message delivery </a:t>
            </a:r>
            <a:r>
              <a:rPr lang="nl-NL" dirty="0" err="1" smtClean="0"/>
              <a:t>guarantees</a:t>
            </a:r>
            <a:endParaRPr lang="nl-NL" dirty="0" smtClean="0"/>
          </a:p>
          <a:p>
            <a:pPr lvl="1"/>
            <a:r>
              <a:rPr lang="nl-NL" dirty="0" err="1" smtClean="0"/>
              <a:t>Lack</a:t>
            </a:r>
            <a:r>
              <a:rPr lang="nl-NL" dirty="0" smtClean="0"/>
              <a:t> of </a:t>
            </a:r>
            <a:r>
              <a:rPr lang="nl-NL" dirty="0" err="1" smtClean="0"/>
              <a:t>technology</a:t>
            </a:r>
            <a:r>
              <a:rPr lang="nl-NL" dirty="0" smtClean="0"/>
              <a:t> </a:t>
            </a:r>
            <a:r>
              <a:rPr lang="nl-NL" dirty="0" err="1" smtClean="0"/>
              <a:t>openness</a:t>
            </a:r>
            <a:endParaRPr lang="nl-NL" dirty="0" smtClean="0"/>
          </a:p>
          <a:p>
            <a:pPr lvl="1"/>
            <a:r>
              <a:rPr lang="nl-NL" dirty="0" smtClean="0"/>
              <a:t>Deal </a:t>
            </a:r>
            <a:r>
              <a:rPr lang="nl-NL" dirty="0" err="1" smtClean="0"/>
              <a:t>with</a:t>
            </a:r>
            <a:r>
              <a:rPr lang="nl-NL" dirty="0" smtClean="0"/>
              <a:t> </a:t>
            </a:r>
            <a:r>
              <a:rPr lang="nl-NL" dirty="0" err="1" smtClean="0"/>
              <a:t>temporarily</a:t>
            </a:r>
            <a:r>
              <a:rPr lang="nl-NL" dirty="0" smtClean="0"/>
              <a:t> offline </a:t>
            </a:r>
            <a:r>
              <a:rPr lang="nl-NL" dirty="0" err="1" smtClean="0"/>
              <a:t>consumers</a:t>
            </a:r>
            <a:endParaRPr lang="nl-NL" dirty="0" smtClean="0"/>
          </a:p>
          <a:p>
            <a:pPr lvl="1"/>
            <a:r>
              <a:rPr lang="nl-NL" dirty="0" err="1" smtClean="0"/>
              <a:t>Retain</a:t>
            </a:r>
            <a:r>
              <a:rPr lang="nl-NL" dirty="0" smtClean="0"/>
              <a:t> </a:t>
            </a:r>
            <a:r>
              <a:rPr lang="nl-NL" dirty="0" err="1"/>
              <a:t>h</a:t>
            </a:r>
            <a:r>
              <a:rPr lang="nl-NL" dirty="0" err="1" smtClean="0"/>
              <a:t>istory</a:t>
            </a:r>
            <a:endParaRPr lang="en-US" dirty="0"/>
          </a:p>
        </p:txBody>
      </p:sp>
    </p:spTree>
    <p:extLst>
      <p:ext uri="{BB962C8B-B14F-4D97-AF65-F5344CB8AC3E}">
        <p14:creationId xmlns:p14="http://schemas.microsoft.com/office/powerpoint/2010/main" val="375534173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Introducing</a:t>
            </a:r>
            <a:r>
              <a:rPr lang="nl-NL" dirty="0" smtClean="0"/>
              <a:t> Apache </a:t>
            </a:r>
            <a:r>
              <a:rPr lang="nl-NL" dirty="0" err="1" smtClean="0"/>
              <a:t>Kafka</a:t>
            </a:r>
            <a:endParaRPr lang="en-US" dirty="0"/>
          </a:p>
        </p:txBody>
      </p:sp>
      <p:sp>
        <p:nvSpPr>
          <p:cNvPr id="3" name="Text Placeholder 2"/>
          <p:cNvSpPr>
            <a:spLocks noGrp="1"/>
          </p:cNvSpPr>
          <p:nvPr>
            <p:ph type="body" sz="quarter" idx="10"/>
          </p:nvPr>
        </p:nvSpPr>
        <p:spPr>
          <a:xfrm>
            <a:off x="1011257" y="1372940"/>
            <a:ext cx="6528755" cy="3260937"/>
          </a:xfrm>
        </p:spPr>
        <p:txBody>
          <a:bodyPr>
            <a:normAutofit/>
          </a:bodyPr>
          <a:lstStyle/>
          <a:p>
            <a:r>
              <a:rPr lang="nl-NL" dirty="0"/>
              <a:t>..- 2010 – </a:t>
            </a:r>
            <a:r>
              <a:rPr lang="nl-NL" dirty="0" err="1"/>
              <a:t>creation</a:t>
            </a:r>
            <a:r>
              <a:rPr lang="nl-NL" dirty="0"/>
              <a:t> at </a:t>
            </a:r>
            <a:r>
              <a:rPr lang="nl-NL" dirty="0" err="1"/>
              <a:t>Linkedin</a:t>
            </a:r>
            <a:endParaRPr lang="nl-NL" dirty="0"/>
          </a:p>
          <a:p>
            <a:r>
              <a:rPr lang="nl-NL" dirty="0" smtClean="0"/>
              <a:t>Message Bus | Event Broker </a:t>
            </a:r>
          </a:p>
          <a:p>
            <a:r>
              <a:rPr lang="nl-NL" dirty="0" smtClean="0"/>
              <a:t>High volume, low </a:t>
            </a:r>
            <a:r>
              <a:rPr lang="nl-NL" dirty="0" err="1" smtClean="0"/>
              <a:t>latency</a:t>
            </a:r>
            <a:r>
              <a:rPr lang="nl-NL" dirty="0" smtClean="0"/>
              <a:t>, </a:t>
            </a:r>
            <a:r>
              <a:rPr lang="nl-NL" dirty="0" err="1" smtClean="0"/>
              <a:t>highly</a:t>
            </a:r>
            <a:r>
              <a:rPr lang="nl-NL" dirty="0" smtClean="0"/>
              <a:t> </a:t>
            </a:r>
            <a:r>
              <a:rPr lang="nl-NL" dirty="0" err="1" smtClean="0"/>
              <a:t>reliable</a:t>
            </a:r>
            <a:r>
              <a:rPr lang="nl-NL" dirty="0" smtClean="0"/>
              <a:t>, cross </a:t>
            </a:r>
            <a:r>
              <a:rPr lang="nl-NL" dirty="0" err="1" smtClean="0"/>
              <a:t>technology</a:t>
            </a:r>
            <a:endParaRPr lang="nl-NL" dirty="0" smtClean="0"/>
          </a:p>
          <a:p>
            <a:pPr lvl="1"/>
            <a:r>
              <a:rPr lang="nl-NL" dirty="0" err="1" smtClean="0"/>
              <a:t>Scalable</a:t>
            </a:r>
            <a:r>
              <a:rPr lang="nl-NL" dirty="0" smtClean="0"/>
              <a:t>, </a:t>
            </a:r>
            <a:r>
              <a:rPr lang="nl-NL" dirty="0" err="1" smtClean="0"/>
              <a:t>distributed</a:t>
            </a:r>
            <a:r>
              <a:rPr lang="nl-NL" dirty="0" smtClean="0"/>
              <a:t>, </a:t>
            </a:r>
            <a:r>
              <a:rPr lang="nl-NL" dirty="0" err="1" smtClean="0"/>
              <a:t>strict</a:t>
            </a:r>
            <a:r>
              <a:rPr lang="nl-NL" dirty="0" smtClean="0"/>
              <a:t> </a:t>
            </a:r>
            <a:r>
              <a:rPr lang="nl-NL" dirty="0" err="1" smtClean="0"/>
              <a:t>message</a:t>
            </a:r>
            <a:r>
              <a:rPr lang="nl-NL" dirty="0" smtClean="0"/>
              <a:t> ordering, ….</a:t>
            </a:r>
          </a:p>
          <a:p>
            <a:r>
              <a:rPr lang="nl-NL" dirty="0" smtClean="0"/>
              <a:t>2011/2012 </a:t>
            </a:r>
            <a:r>
              <a:rPr lang="nl-NL" dirty="0"/>
              <a:t>– open source </a:t>
            </a:r>
            <a:r>
              <a:rPr lang="nl-NL" dirty="0" err="1"/>
              <a:t>under</a:t>
            </a:r>
            <a:r>
              <a:rPr lang="nl-NL" dirty="0"/>
              <a:t> </a:t>
            </a:r>
            <a:r>
              <a:rPr lang="nl-NL" dirty="0" err="1"/>
              <a:t>the</a:t>
            </a:r>
            <a:r>
              <a:rPr lang="nl-NL" dirty="0"/>
              <a:t> Apache </a:t>
            </a:r>
            <a:r>
              <a:rPr lang="nl-NL" dirty="0" smtClean="0"/>
              <a:t>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smtClean="0"/>
              <a:t>Science</a:t>
            </a:r>
            <a:r>
              <a:rPr lang="nl-NL" dirty="0" smtClean="0"/>
              <a:t>, </a:t>
            </a:r>
            <a:r>
              <a:rPr lang="nl-NL" dirty="0" err="1" smtClean="0"/>
              <a:t>Zalando</a:t>
            </a:r>
            <a:r>
              <a:rPr lang="nl-NL" dirty="0" smtClean="0"/>
              <a:t>, The New York Times, </a:t>
            </a:r>
            <a:r>
              <a:rPr lang="nl-NL" dirty="0" err="1" smtClean="0"/>
              <a:t>Airbnb</a:t>
            </a:r>
            <a:r>
              <a:rPr lang="nl-NL" dirty="0" smtClean="0"/>
              <a:t>, Coursera, ING Bank,…</a:t>
            </a:r>
            <a:endParaRPr lang="nl-NL" dirty="0"/>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endParaRPr lang="nl-NL" dirty="0" smtClean="0"/>
          </a:p>
          <a:p>
            <a:r>
              <a:rPr lang="nl-NL" dirty="0" smtClean="0"/>
              <a:t>Client </a:t>
            </a:r>
            <a:r>
              <a:rPr lang="nl-NL" dirty="0" err="1" smtClean="0"/>
              <a:t>libraries</a:t>
            </a:r>
            <a:r>
              <a:rPr lang="nl-NL" dirty="0" smtClean="0"/>
              <a:t> </a:t>
            </a:r>
            <a:r>
              <a:rPr lang="nl-NL" dirty="0" err="1" smtClean="0"/>
              <a:t>available</a:t>
            </a:r>
            <a:r>
              <a:rPr lang="nl-NL" dirty="0" smtClean="0"/>
              <a:t> </a:t>
            </a:r>
            <a:r>
              <a:rPr lang="nl-NL" dirty="0" err="1" smtClean="0"/>
              <a:t>for</a:t>
            </a:r>
            <a:r>
              <a:rPr lang="nl-NL" dirty="0" smtClean="0"/>
              <a:t> Node, Java, C/C++, Python, Ruby, PHP, Go, Rust, .NET, Perl, Scala DSL, </a:t>
            </a:r>
            <a:r>
              <a:rPr lang="nl-NL" dirty="0" err="1" smtClean="0"/>
              <a:t>Clojure</a:t>
            </a:r>
            <a:r>
              <a:rPr lang="nl-NL" dirty="0" smtClean="0"/>
              <a:t>, Swift </a:t>
            </a:r>
            <a:r>
              <a:rPr lang="nl-NL" dirty="0" err="1" smtClean="0"/>
              <a:t>and</a:t>
            </a:r>
            <a:r>
              <a:rPr lang="nl-NL" dirty="0" smtClean="0"/>
              <a:t> more</a:t>
            </a:r>
            <a:endParaRPr lang="en-US" dirty="0"/>
          </a:p>
          <a:p>
            <a:endParaRPr lang="nl-NL" dirty="0"/>
          </a:p>
          <a:p>
            <a:endParaRPr lang="nl-NL" dirty="0" smtClean="0"/>
          </a:p>
          <a:p>
            <a:endParaRPr lang="nl-NL" dirty="0" smtClean="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6628" y="1214171"/>
            <a:ext cx="2734286" cy="6280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257" y="40690"/>
            <a:ext cx="2326978" cy="1223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440019" y="787107"/>
            <a:ext cx="1609091" cy="4083865"/>
          </a:xfrm>
          <a:prstGeom prst="rect">
            <a:avLst/>
          </a:prstGeom>
        </p:spPr>
      </p:pic>
    </p:spTree>
    <p:extLst>
      <p:ext uri="{BB962C8B-B14F-4D97-AF65-F5344CB8AC3E}">
        <p14:creationId xmlns:p14="http://schemas.microsoft.com/office/powerpoint/2010/main" val="31025715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Tree>
    <p:extLst>
      <p:ext uri="{BB962C8B-B14F-4D97-AF65-F5344CB8AC3E}">
        <p14:creationId xmlns:p14="http://schemas.microsoft.com/office/powerpoint/2010/main" val="10644270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Tree>
    <p:extLst>
      <p:ext uri="{BB962C8B-B14F-4D97-AF65-F5344CB8AC3E}">
        <p14:creationId xmlns:p14="http://schemas.microsoft.com/office/powerpoint/2010/main" val="13899006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terminology</a:t>
            </a:r>
            <a:endParaRPr lang="en-US" dirty="0"/>
          </a:p>
        </p:txBody>
      </p:sp>
      <p:sp>
        <p:nvSpPr>
          <p:cNvPr id="3" name="Text Placeholder 2"/>
          <p:cNvSpPr>
            <a:spLocks noGrp="1"/>
          </p:cNvSpPr>
          <p:nvPr>
            <p:ph type="body" sz="quarter" idx="10"/>
          </p:nvPr>
        </p:nvSpPr>
        <p:spPr/>
        <p:txBody>
          <a:bodyPr/>
          <a:lstStyle/>
          <a:p>
            <a:r>
              <a:rPr lang="nl-NL" dirty="0" smtClean="0"/>
              <a:t>Topic</a:t>
            </a:r>
          </a:p>
          <a:p>
            <a:r>
              <a:rPr lang="nl-NL" dirty="0" smtClean="0"/>
              <a:t>Message</a:t>
            </a:r>
          </a:p>
          <a:p>
            <a:pPr lvl="1"/>
            <a:r>
              <a:rPr lang="nl-NL" dirty="0" smtClean="0"/>
              <a:t>== </a:t>
            </a:r>
            <a:r>
              <a:rPr lang="nl-NL" dirty="0" err="1" smtClean="0"/>
              <a:t>ByteArray</a:t>
            </a:r>
            <a:endParaRPr lang="nl-NL" dirty="0" smtClean="0"/>
          </a:p>
          <a:p>
            <a:r>
              <a:rPr lang="nl-NL" dirty="0" smtClean="0"/>
              <a:t>Broker</a:t>
            </a:r>
          </a:p>
          <a:p>
            <a:r>
              <a:rPr lang="nl-NL" dirty="0" smtClean="0"/>
              <a:t>Producer</a:t>
            </a:r>
          </a:p>
          <a:p>
            <a:r>
              <a:rPr lang="nl-NL" dirty="0" smtClean="0"/>
              <a:t>Consumer</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Unicode MS"/>
              </a:rPr>
              <a:t>Producer</a:t>
            </a:r>
            <a:endParaRPr lang="en-US" sz="1266" dirty="0" err="1">
              <a:solidFill>
                <a:srgbClr val="000000"/>
              </a:solidFill>
              <a:latin typeface="Arial Unicode MS"/>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Unicode MS"/>
              </a:rPr>
              <a:t>Consumer</a:t>
            </a:r>
            <a:endParaRPr lang="en-US" sz="1266" dirty="0" err="1">
              <a:solidFill>
                <a:srgbClr val="000000"/>
              </a:solidFill>
              <a:latin typeface="Arial Unicode MS"/>
            </a:endParaRPr>
          </a:p>
        </p:txBody>
      </p:sp>
      <p:sp>
        <p:nvSpPr>
          <p:cNvPr id="16" name="TextBox 15"/>
          <p:cNvSpPr txBox="1"/>
          <p:nvPr/>
        </p:nvSpPr>
        <p:spPr>
          <a:xfrm>
            <a:off x="5806401" y="267238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7" name="TextBox 16"/>
          <p:cNvSpPr txBox="1"/>
          <p:nvPr/>
        </p:nvSpPr>
        <p:spPr>
          <a:xfrm>
            <a:off x="5216605" y="2490493"/>
            <a:ext cx="663964" cy="287130"/>
          </a:xfrm>
          <a:prstGeom prst="rect">
            <a:avLst/>
          </a:prstGeom>
          <a:noFill/>
        </p:spPr>
        <p:txBody>
          <a:bodyPr wrap="none" rtlCol="0">
            <a:spAutoFit/>
          </a:bodyPr>
          <a:lstStyle/>
          <a:p>
            <a:pPr defTabSz="661109"/>
            <a:r>
              <a:rPr lang="nl-NL" sz="1266" dirty="0">
                <a:solidFill>
                  <a:prstClr val="black"/>
                </a:solidFill>
                <a:latin typeface="Arial Unicode MS"/>
              </a:rPr>
              <a:t>Broker</a:t>
            </a:r>
            <a:endParaRPr lang="en-US" sz="1266" dirty="0" err="1">
              <a:solidFill>
                <a:prstClr val="black"/>
              </a:solidFill>
              <a:latin typeface="Arial Unicode MS"/>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3471562"/>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Unicode MS"/>
              </a:rPr>
              <a:t>Key</a:t>
            </a:r>
            <a:endParaRPr lang="nl-NL" sz="1055" dirty="0">
              <a:solidFill>
                <a:prstClr val="black"/>
              </a:solidFill>
              <a:latin typeface="Arial Unicode MS"/>
            </a:endParaRPr>
          </a:p>
          <a:p>
            <a:pPr defTabSz="661109"/>
            <a:r>
              <a:rPr lang="nl-NL" sz="1055" dirty="0">
                <a:solidFill>
                  <a:prstClr val="black"/>
                </a:solidFill>
                <a:latin typeface="Arial Unicode MS"/>
              </a:rPr>
              <a:t>Value </a:t>
            </a:r>
          </a:p>
          <a:p>
            <a:pPr defTabSz="661109"/>
            <a:r>
              <a:rPr lang="nl-NL" sz="1055" dirty="0">
                <a:solidFill>
                  <a:prstClr val="black"/>
                </a:solidFill>
                <a:latin typeface="Arial Unicode MS"/>
              </a:rPr>
              <a:t>Time</a:t>
            </a:r>
            <a:endParaRPr lang="en-US" sz="1055" dirty="0" err="1">
              <a:solidFill>
                <a:prstClr val="black"/>
              </a:solidFill>
              <a:latin typeface="Arial Unicode MS"/>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Unicode MS"/>
              </a:rPr>
              <a:t>Message</a:t>
            </a:r>
            <a:endParaRPr lang="en-US" sz="1266" dirty="0" err="1">
              <a:solidFill>
                <a:srgbClr val="000000"/>
              </a:solidFill>
              <a:latin typeface="Arial Unicode MS"/>
            </a:endParaRPr>
          </a:p>
        </p:txBody>
      </p:sp>
    </p:spTree>
    <p:extLst>
      <p:ext uri="{BB962C8B-B14F-4D97-AF65-F5344CB8AC3E}">
        <p14:creationId xmlns:p14="http://schemas.microsoft.com/office/powerpoint/2010/main" val="137083427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1890391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Consuming</a:t>
            </a:r>
            <a:endParaRPr lang="en-US" dirty="0"/>
          </a:p>
        </p:txBody>
      </p:sp>
      <p:sp>
        <p:nvSpPr>
          <p:cNvPr id="3" name="Text Placeholder 2"/>
          <p:cNvSpPr>
            <a:spLocks noGrp="1"/>
          </p:cNvSpPr>
          <p:nvPr>
            <p:ph type="body" sz="quarter" idx="10"/>
          </p:nvPr>
        </p:nvSpPr>
        <p:spPr/>
        <p:txBody>
          <a:bodyPr>
            <a:normAutofit fontScale="85000" lnSpcReduction="10000"/>
          </a:bodyPr>
          <a:lstStyle/>
          <a:p>
            <a:r>
              <a:rPr lang="nl-NL" dirty="0" err="1" smtClean="0"/>
              <a:t>Messages</a:t>
            </a:r>
            <a:r>
              <a:rPr lang="nl-NL" dirty="0" smtClean="0"/>
              <a:t> are </a:t>
            </a:r>
            <a:r>
              <a:rPr lang="nl-NL" dirty="0" err="1" smtClean="0"/>
              <a:t>available</a:t>
            </a:r>
            <a:r>
              <a:rPr lang="nl-NL" dirty="0" smtClean="0"/>
              <a:t> </a:t>
            </a:r>
            <a:r>
              <a:rPr lang="nl-NL" dirty="0" err="1" smtClean="0"/>
              <a:t>to</a:t>
            </a:r>
            <a:r>
              <a:rPr lang="nl-NL" dirty="0" smtClean="0"/>
              <a:t> </a:t>
            </a:r>
            <a:r>
              <a:rPr lang="nl-NL" dirty="0" err="1" smtClean="0"/>
              <a:t>consumers</a:t>
            </a:r>
            <a:r>
              <a:rPr lang="nl-NL" dirty="0" smtClean="0"/>
              <a:t> </a:t>
            </a:r>
            <a:r>
              <a:rPr lang="nl-NL" dirty="0" err="1" smtClean="0"/>
              <a:t>only</a:t>
            </a:r>
            <a:r>
              <a:rPr lang="nl-NL" dirty="0" smtClean="0"/>
              <a:t> </a:t>
            </a:r>
            <a:r>
              <a:rPr lang="nl-NL" dirty="0" err="1" smtClean="0"/>
              <a:t>when</a:t>
            </a:r>
            <a:r>
              <a:rPr lang="nl-NL" dirty="0" smtClean="0"/>
              <a:t> </a:t>
            </a:r>
            <a:r>
              <a:rPr lang="nl-NL" dirty="0" err="1" smtClean="0"/>
              <a:t>they</a:t>
            </a:r>
            <a:r>
              <a:rPr lang="nl-NL" dirty="0" smtClean="0"/>
              <a:t> have been </a:t>
            </a:r>
            <a:r>
              <a:rPr lang="nl-NL" dirty="0" err="1" smtClean="0"/>
              <a:t>committed</a:t>
            </a:r>
            <a:endParaRPr lang="nl-NL" dirty="0" smtClean="0"/>
          </a:p>
          <a:p>
            <a:r>
              <a:rPr lang="nl-NL" dirty="0" err="1" smtClean="0"/>
              <a:t>Kafka</a:t>
            </a:r>
            <a:r>
              <a:rPr lang="nl-NL" dirty="0" smtClean="0"/>
              <a:t> does </a:t>
            </a:r>
            <a:r>
              <a:rPr lang="nl-NL" dirty="0" err="1" smtClean="0"/>
              <a:t>not</a:t>
            </a:r>
            <a:r>
              <a:rPr lang="nl-NL" dirty="0" smtClean="0"/>
              <a:t> push</a:t>
            </a:r>
          </a:p>
          <a:p>
            <a:pPr lvl="1"/>
            <a:r>
              <a:rPr lang="nl-NL" dirty="0" err="1" smtClean="0"/>
              <a:t>Unlike</a:t>
            </a:r>
            <a:r>
              <a:rPr lang="nl-NL" dirty="0" smtClean="0"/>
              <a:t> JMS</a:t>
            </a:r>
          </a:p>
          <a:p>
            <a:r>
              <a:rPr lang="nl-NL" dirty="0" smtClean="0"/>
              <a:t>Read does </a:t>
            </a:r>
            <a:r>
              <a:rPr lang="nl-NL" dirty="0" err="1" smtClean="0"/>
              <a:t>not</a:t>
            </a:r>
            <a:r>
              <a:rPr lang="nl-NL" dirty="0" smtClean="0"/>
              <a:t> </a:t>
            </a:r>
            <a:r>
              <a:rPr lang="nl-NL" dirty="0" err="1" smtClean="0"/>
              <a:t>destroy</a:t>
            </a:r>
            <a:endParaRPr lang="nl-NL" dirty="0" smtClean="0"/>
          </a:p>
          <a:p>
            <a:pPr lvl="1"/>
            <a:r>
              <a:rPr lang="nl-NL" dirty="0" err="1" smtClean="0"/>
              <a:t>Unlike</a:t>
            </a:r>
            <a:r>
              <a:rPr lang="nl-NL" dirty="0" smtClean="0"/>
              <a:t> JMS Topic</a:t>
            </a:r>
          </a:p>
          <a:p>
            <a:r>
              <a:rPr lang="nl-NL" dirty="0" smtClean="0"/>
              <a:t>(</a:t>
            </a:r>
            <a:r>
              <a:rPr lang="nl-NL" dirty="0" err="1" smtClean="0"/>
              <a:t>some</a:t>
            </a:r>
            <a:r>
              <a:rPr lang="nl-NL" dirty="0" smtClean="0"/>
              <a:t>) </a:t>
            </a:r>
            <a:r>
              <a:rPr lang="nl-NL" dirty="0" err="1" smtClean="0"/>
              <a:t>History</a:t>
            </a:r>
            <a:r>
              <a:rPr lang="nl-NL" dirty="0" smtClean="0"/>
              <a:t> </a:t>
            </a:r>
            <a:r>
              <a:rPr lang="nl-NL" dirty="0" err="1" smtClean="0"/>
              <a:t>available</a:t>
            </a:r>
            <a:endParaRPr lang="nl-NL" dirty="0" smtClean="0"/>
          </a:p>
          <a:p>
            <a:pPr lvl="1"/>
            <a:r>
              <a:rPr lang="nl-NL" dirty="0" smtClean="0"/>
              <a:t>Offline </a:t>
            </a:r>
            <a:r>
              <a:rPr lang="nl-NL" dirty="0" err="1" smtClean="0"/>
              <a:t>consumers</a:t>
            </a:r>
            <a:r>
              <a:rPr lang="nl-NL" dirty="0" smtClean="0"/>
              <a:t> </a:t>
            </a:r>
            <a:r>
              <a:rPr lang="nl-NL" dirty="0" err="1" smtClean="0"/>
              <a:t>can</a:t>
            </a:r>
            <a:r>
              <a:rPr lang="nl-NL" dirty="0" smtClean="0"/>
              <a:t> catch up</a:t>
            </a:r>
          </a:p>
          <a:p>
            <a:pPr lvl="1"/>
            <a:r>
              <a:rPr lang="nl-NL" dirty="0" err="1" smtClean="0"/>
              <a:t>Consumers</a:t>
            </a:r>
            <a:r>
              <a:rPr lang="nl-NL" dirty="0" smtClean="0"/>
              <a:t> </a:t>
            </a:r>
            <a:r>
              <a:rPr lang="nl-NL" dirty="0" err="1" smtClean="0"/>
              <a:t>can</a:t>
            </a:r>
            <a:r>
              <a:rPr lang="nl-NL" dirty="0" smtClean="0"/>
              <a:t> re-</a:t>
            </a:r>
            <a:r>
              <a:rPr lang="nl-NL" dirty="0" err="1" smtClean="0"/>
              <a:t>consume</a:t>
            </a:r>
            <a:r>
              <a:rPr lang="nl-NL" dirty="0" smtClean="0"/>
              <a:t> </a:t>
            </a:r>
            <a:r>
              <a:rPr lang="nl-NL" dirty="0" err="1" smtClean="0"/>
              <a:t>from</a:t>
            </a:r>
            <a:r>
              <a:rPr lang="nl-NL" dirty="0" smtClean="0"/>
              <a:t> </a:t>
            </a:r>
            <a:r>
              <a:rPr lang="nl-NL" dirty="0" err="1" smtClean="0"/>
              <a:t>the</a:t>
            </a:r>
            <a:r>
              <a:rPr lang="nl-NL" dirty="0" smtClean="0"/>
              <a:t> past</a:t>
            </a:r>
          </a:p>
          <a:p>
            <a:r>
              <a:rPr lang="nl-NL" dirty="0" smtClean="0"/>
              <a:t>Delivery </a:t>
            </a:r>
            <a:r>
              <a:rPr lang="nl-NL" dirty="0" err="1" smtClean="0"/>
              <a:t>Guarantees</a:t>
            </a:r>
            <a:endParaRPr lang="nl-NL" dirty="0" smtClean="0"/>
          </a:p>
          <a:p>
            <a:pPr lvl="1"/>
            <a:r>
              <a:rPr lang="nl-NL" dirty="0" smtClean="0"/>
              <a:t>Ordering </a:t>
            </a:r>
            <a:r>
              <a:rPr lang="nl-NL" dirty="0" err="1" smtClean="0"/>
              <a:t>maintained</a:t>
            </a:r>
            <a:endParaRPr lang="nl-NL" dirty="0" smtClean="0"/>
          </a:p>
          <a:p>
            <a:pPr lvl="1"/>
            <a:r>
              <a:rPr lang="nl-NL" i="1" dirty="0" smtClean="0"/>
              <a:t>At-</a:t>
            </a:r>
            <a:r>
              <a:rPr lang="nl-NL" i="1" dirty="0" err="1" smtClean="0"/>
              <a:t>least</a:t>
            </a:r>
            <a:r>
              <a:rPr lang="nl-NL" i="1" dirty="0"/>
              <a:t>-</a:t>
            </a:r>
            <a:r>
              <a:rPr lang="nl-NL" i="1" dirty="0" err="1" smtClean="0"/>
              <a:t>once</a:t>
            </a:r>
            <a:r>
              <a:rPr lang="nl-NL" dirty="0" smtClean="0"/>
              <a:t> (per </a:t>
            </a:r>
            <a:r>
              <a:rPr lang="nl-NL" dirty="0" err="1" smtClean="0"/>
              <a:t>consumer</a:t>
            </a:r>
            <a:r>
              <a:rPr lang="nl-NL" dirty="0" smtClean="0"/>
              <a:t>) </a:t>
            </a:r>
            <a:r>
              <a:rPr lang="nl-NL" dirty="0" err="1" smtClean="0"/>
              <a:t>by</a:t>
            </a:r>
            <a:r>
              <a:rPr lang="nl-NL" dirty="0" smtClean="0"/>
              <a:t> default; </a:t>
            </a:r>
            <a:r>
              <a:rPr lang="nl-NL" i="1" dirty="0" smtClean="0"/>
              <a:t>at-most-</a:t>
            </a:r>
            <a:r>
              <a:rPr lang="nl-NL" i="1" dirty="0" err="1" smtClean="0"/>
              <a:t>once</a:t>
            </a:r>
            <a:r>
              <a:rPr lang="nl-NL" dirty="0" smtClean="0"/>
              <a:t> </a:t>
            </a:r>
            <a:r>
              <a:rPr lang="nl-NL" dirty="0" err="1" smtClean="0"/>
              <a:t>and</a:t>
            </a:r>
            <a:r>
              <a:rPr lang="nl-NL" dirty="0" smtClean="0"/>
              <a:t> </a:t>
            </a:r>
            <a:r>
              <a:rPr lang="nl-NL" i="1" dirty="0" err="1" smtClean="0"/>
              <a:t>exactly</a:t>
            </a:r>
            <a:r>
              <a:rPr lang="nl-NL" i="1" dirty="0" err="1"/>
              <a:t>-</a:t>
            </a:r>
            <a:r>
              <a:rPr lang="nl-NL" i="1" dirty="0" err="1" smtClean="0"/>
              <a:t>once</a:t>
            </a:r>
            <a:r>
              <a:rPr lang="nl-NL" dirty="0" smtClean="0"/>
              <a:t> </a:t>
            </a:r>
            <a:r>
              <a:rPr lang="nl-NL" dirty="0" err="1" smtClean="0"/>
              <a:t>can</a:t>
            </a:r>
            <a:r>
              <a:rPr lang="nl-NL" dirty="0" smtClean="0"/>
              <a:t> </a:t>
            </a:r>
            <a:r>
              <a:rPr lang="nl-NL" dirty="0" err="1" smtClean="0"/>
              <a:t>be</a:t>
            </a:r>
            <a:r>
              <a:rPr lang="nl-NL" dirty="0" smtClean="0"/>
              <a:t> </a:t>
            </a:r>
            <a:r>
              <a:rPr lang="nl-NL" dirty="0" err="1" smtClean="0"/>
              <a:t>implemented</a:t>
            </a:r>
            <a:endParaRPr lang="en-US" dirty="0"/>
          </a:p>
        </p:txBody>
      </p:sp>
    </p:spTree>
    <p:extLst>
      <p:ext uri="{BB962C8B-B14F-4D97-AF65-F5344CB8AC3E}">
        <p14:creationId xmlns:p14="http://schemas.microsoft.com/office/powerpoint/2010/main" val="109116250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Unicode MS"/>
              </a:rPr>
              <a:t>Producers</a:t>
            </a:r>
            <a:endParaRPr lang="en-US" sz="1266" dirty="0" err="1">
              <a:solidFill>
                <a:srgbClr val="FFFFFF"/>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Unicode MS"/>
              </a:rPr>
              <a:t>Consumers</a:t>
            </a:r>
            <a:endParaRPr lang="en-US" sz="1266" dirty="0" err="1">
              <a:solidFill>
                <a:srgbClr val="FFFFFF"/>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828972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2</a:t>
            </a:fld>
            <a:endParaRPr lang="nl-NL"/>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smtClean="0"/>
              <a:t>It would be so nice if I could publish my ideas and actions, accessible near instantly for everyone who is interested</a:t>
            </a:r>
            <a:endParaRPr lang="nl-NL" sz="1300" dirty="0" err="1" smtClean="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smtClean="0"/>
              <a:t>Heck, I do not even know these people and they may not know me [personally] – just my pearls of wisdom. And if they are late to the party,  they can also check out the historic archives of my eloquence </a:t>
            </a:r>
            <a:endParaRPr lang="nl-NL" sz="1300" dirty="0" err="1" smtClean="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smtClean="0"/>
              <a:t>Without fretting about the numbers of readers involved and whether they are in the same time zone as me and online when I publish my messages – and which device they use</a:t>
            </a:r>
            <a:endParaRPr lang="nl-NL" sz="1300" dirty="0" err="1" smtClean="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453309" y="3417270"/>
            <a:ext cx="1564143" cy="1509067"/>
          </a:xfrm>
          <a:prstGeom prst="rect">
            <a:avLst/>
          </a:prstGeom>
        </p:spPr>
      </p:pic>
      <p:pic>
        <p:nvPicPr>
          <p:cNvPr id="13" name="Picture 12"/>
          <p:cNvPicPr>
            <a:picLocks noChangeAspect="1"/>
          </p:cNvPicPr>
          <p:nvPr/>
        </p:nvPicPr>
        <p:blipFill>
          <a:blip r:embed="rId4"/>
          <a:stretch>
            <a:fillRect/>
          </a:stretch>
        </p:blipFill>
        <p:spPr>
          <a:xfrm>
            <a:off x="5103627" y="3417270"/>
            <a:ext cx="3795094" cy="1399536"/>
          </a:xfrm>
          <a:prstGeom prst="rect">
            <a:avLst/>
          </a:prstGeom>
        </p:spPr>
      </p:pic>
      <p:sp>
        <p:nvSpPr>
          <p:cNvPr id="14" name="Rectangle 13"/>
          <p:cNvSpPr/>
          <p:nvPr/>
        </p:nvSpPr>
        <p:spPr>
          <a:xfrm>
            <a:off x="5103627" y="3417270"/>
            <a:ext cx="446568" cy="311214"/>
          </a:xfrm>
          <a:prstGeom prst="rect">
            <a:avLst/>
          </a:prstGeom>
          <a:no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776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grpId="0" nodeType="afterEffect">
                                  <p:stCondLst>
                                    <p:cond delay="7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4" name="Rectangle 13"/>
          <p:cNvSpPr/>
          <p:nvPr/>
        </p:nvSpPr>
        <p:spPr>
          <a:xfrm>
            <a:off x="6485698" y="261017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ectangle 14"/>
          <p:cNvSpPr/>
          <p:nvPr/>
        </p:nvSpPr>
        <p:spPr>
          <a:xfrm>
            <a:off x="6877476" y="261017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6" name="Rectangle 15"/>
          <p:cNvSpPr/>
          <p:nvPr/>
        </p:nvSpPr>
        <p:spPr>
          <a:xfrm>
            <a:off x="6485698" y="289605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7" name="Rectangle 16"/>
          <p:cNvSpPr/>
          <p:nvPr/>
        </p:nvSpPr>
        <p:spPr>
          <a:xfrm>
            <a:off x="6877476" y="289605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7635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What’s</a:t>
            </a:r>
            <a:r>
              <a:rPr lang="nl-NL" dirty="0" smtClean="0"/>
              <a:t> </a:t>
            </a:r>
            <a:r>
              <a:rPr lang="nl-NL" dirty="0" err="1" smtClean="0"/>
              <a:t>so</a:t>
            </a:r>
            <a:r>
              <a:rPr lang="nl-NL" dirty="0" smtClean="0"/>
              <a:t> special?</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nl-NL" dirty="0" err="1" smtClean="0"/>
              <a:t>Durable</a:t>
            </a:r>
            <a:endParaRPr lang="nl-NL" dirty="0" smtClean="0"/>
          </a:p>
          <a:p>
            <a:r>
              <a:rPr lang="nl-NL" dirty="0" err="1" smtClean="0"/>
              <a:t>Scalable</a:t>
            </a:r>
            <a:endParaRPr lang="nl-NL" dirty="0" smtClean="0"/>
          </a:p>
          <a:p>
            <a:pPr lvl="1"/>
            <a:r>
              <a:rPr lang="nl-NL" dirty="0" smtClean="0"/>
              <a:t>High volume</a:t>
            </a:r>
          </a:p>
          <a:p>
            <a:pPr lvl="1"/>
            <a:r>
              <a:rPr lang="nl-NL" dirty="0" smtClean="0"/>
              <a:t>High speed</a:t>
            </a:r>
          </a:p>
          <a:p>
            <a:r>
              <a:rPr lang="nl-NL" dirty="0" err="1" smtClean="0"/>
              <a:t>Available</a:t>
            </a:r>
            <a:endParaRPr lang="nl-NL" dirty="0" smtClean="0"/>
          </a:p>
          <a:p>
            <a:r>
              <a:rPr lang="nl-NL" dirty="0" smtClean="0"/>
              <a:t>Distributed</a:t>
            </a:r>
          </a:p>
          <a:p>
            <a:r>
              <a:rPr lang="nl-NL" dirty="0" smtClean="0"/>
              <a:t>Open</a:t>
            </a:r>
          </a:p>
          <a:p>
            <a:r>
              <a:rPr lang="nl-NL" dirty="0" smtClean="0"/>
              <a:t>Quick start </a:t>
            </a:r>
          </a:p>
          <a:p>
            <a:r>
              <a:rPr lang="nl-NL" dirty="0" smtClean="0"/>
              <a:t>Free (no </a:t>
            </a:r>
            <a:r>
              <a:rPr lang="nl-NL" dirty="0" err="1" smtClean="0"/>
              <a:t>license</a:t>
            </a:r>
            <a:r>
              <a:rPr lang="nl-NL" dirty="0" smtClean="0"/>
              <a:t> </a:t>
            </a:r>
            <a:r>
              <a:rPr lang="nl-NL" dirty="0" err="1" smtClean="0"/>
              <a:t>costs</a:t>
            </a:r>
            <a:r>
              <a:rPr lang="nl-NL" dirty="0" smtClean="0"/>
              <a:t>)</a:t>
            </a:r>
          </a:p>
          <a:p>
            <a:r>
              <a:rPr lang="en-US" dirty="0" smtClean="0"/>
              <a:t>“Self Fulfilling Prophecy” (positive feedback loop)</a:t>
            </a:r>
            <a:endParaRPr lang="en-US"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Confluent == Enterprise Kafka</a:t>
            </a:r>
            <a:endParaRPr lang="nl-NL" dirty="0"/>
          </a:p>
        </p:txBody>
      </p:sp>
      <p:sp>
        <p:nvSpPr>
          <p:cNvPr id="3" name="Text Placeholder 2"/>
          <p:cNvSpPr>
            <a:spLocks noGrp="1"/>
          </p:cNvSpPr>
          <p:nvPr>
            <p:ph type="body" sz="quarter" idx="10"/>
          </p:nvPr>
        </p:nvSpPr>
        <p:spPr/>
        <p:txBody>
          <a:bodyPr/>
          <a:lstStyle/>
          <a:p>
            <a:r>
              <a:rPr lang="en-US" dirty="0" smtClean="0"/>
              <a:t>Freemium model</a:t>
            </a:r>
          </a:p>
          <a:p>
            <a:pPr lvl="1"/>
            <a:r>
              <a:rPr lang="en-US" dirty="0" smtClean="0"/>
              <a:t>Support</a:t>
            </a:r>
          </a:p>
          <a:p>
            <a:pPr lvl="1"/>
            <a:r>
              <a:rPr lang="en-US" dirty="0" smtClean="0"/>
              <a:t>Training</a:t>
            </a:r>
          </a:p>
          <a:p>
            <a:pPr lvl="1"/>
            <a:r>
              <a:rPr lang="en-US" dirty="0" smtClean="0"/>
              <a:t>Confluent Cloud</a:t>
            </a:r>
          </a:p>
          <a:p>
            <a:pPr lvl="1"/>
            <a:r>
              <a:rPr lang="en-US" dirty="0" smtClean="0"/>
              <a:t>Platform and Tools</a:t>
            </a:r>
            <a:endParaRPr lang="nl-NL" dirty="0"/>
          </a:p>
        </p:txBody>
      </p:sp>
      <p:pic>
        <p:nvPicPr>
          <p:cNvPr id="4" name="Picture 3"/>
          <p:cNvPicPr>
            <a:picLocks noChangeAspect="1"/>
          </p:cNvPicPr>
          <p:nvPr/>
        </p:nvPicPr>
        <p:blipFill>
          <a:blip r:embed="rId2">
            <a:clrChange>
              <a:clrFrom>
                <a:srgbClr val="FFFFFF"/>
              </a:clrFrom>
              <a:clrTo>
                <a:srgbClr val="FFFFFF">
                  <a:alpha val="0"/>
                </a:srgbClr>
              </a:clrTo>
            </a:clrChange>
          </a:blip>
          <a:stretch>
            <a:fillRect/>
          </a:stretch>
        </p:blipFill>
        <p:spPr>
          <a:xfrm>
            <a:off x="1561360" y="2400201"/>
            <a:ext cx="6035131" cy="2379675"/>
          </a:xfrm>
          <a:prstGeom prst="rect">
            <a:avLst/>
          </a:prstGeom>
        </p:spPr>
      </p:pic>
      <p:pic>
        <p:nvPicPr>
          <p:cNvPr id="5" name="Picture 4"/>
          <p:cNvPicPr>
            <a:picLocks noChangeAspect="1"/>
          </p:cNvPicPr>
          <p:nvPr/>
        </p:nvPicPr>
        <p:blipFill>
          <a:blip r:embed="rId3">
            <a:clrChange>
              <a:clrFrom>
                <a:srgbClr val="E7E6E6"/>
              </a:clrFrom>
              <a:clrTo>
                <a:srgbClr val="E7E6E6">
                  <a:alpha val="0"/>
                </a:srgbClr>
              </a:clrTo>
            </a:clrChange>
          </a:blip>
          <a:stretch>
            <a:fillRect/>
          </a:stretch>
        </p:blipFill>
        <p:spPr>
          <a:xfrm>
            <a:off x="3673021" y="1145330"/>
            <a:ext cx="1936302" cy="1482481"/>
          </a:xfrm>
          <a:prstGeom prst="rect">
            <a:avLst/>
          </a:prstGeom>
        </p:spPr>
      </p:pic>
      <p:pic>
        <p:nvPicPr>
          <p:cNvPr id="1026" name="Picture 2" descr="Conflu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4510" y="444793"/>
            <a:ext cx="1781175" cy="342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01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80" y="79"/>
            <a:ext cx="6865858" cy="4994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085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80" y="79"/>
            <a:ext cx="6865858" cy="49949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19331" y="444858"/>
            <a:ext cx="8016938" cy="4117153"/>
          </a:xfrm>
          <a:prstGeom prst="rect">
            <a:avLst/>
          </a:prstGeom>
          <a:noFill/>
        </p:spPr>
        <p:txBody>
          <a:bodyPr wrap="none" rtlCol="0">
            <a:spAutoFit/>
          </a:bodyPr>
          <a:lstStyle/>
          <a:p>
            <a:pPr defTabSz="661109"/>
            <a:r>
              <a:rPr lang="en-US" sz="26154" dirty="0">
                <a:solidFill>
                  <a:prstClr val="black"/>
                </a:solidFill>
                <a:latin typeface="Arial Unicode MS"/>
              </a:rPr>
              <a:t>&lt;F5&gt;</a:t>
            </a:r>
            <a:endParaRPr lang="nl-NL" sz="26154" dirty="0" err="1">
              <a:solidFill>
                <a:prstClr val="black"/>
              </a:solidFill>
              <a:latin typeface="Arial Unicode MS"/>
            </a:endParaRPr>
          </a:p>
        </p:txBody>
      </p:sp>
    </p:spTree>
    <p:extLst>
      <p:ext uri="{BB962C8B-B14F-4D97-AF65-F5344CB8AC3E}">
        <p14:creationId xmlns:p14="http://schemas.microsoft.com/office/powerpoint/2010/main" val="3432853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Effect transition="in" filter="fade">
                                      <p:cBhvr>
                                        <p:cTn id="9"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0980" y="79"/>
            <a:ext cx="6865858" cy="49949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80978" y="1403669"/>
            <a:ext cx="8569334" cy="2031646"/>
          </a:xfrm>
          <a:prstGeom prst="rect">
            <a:avLst/>
          </a:prstGeom>
          <a:noFill/>
        </p:spPr>
        <p:txBody>
          <a:bodyPr wrap="none" rtlCol="0">
            <a:spAutoFit/>
          </a:bodyPr>
          <a:lstStyle/>
          <a:p>
            <a:pPr defTabSz="661109"/>
            <a:r>
              <a:rPr lang="en-US" sz="12602" dirty="0">
                <a:solidFill>
                  <a:prstClr val="black"/>
                </a:solidFill>
                <a:latin typeface="Arial Unicode MS"/>
              </a:rPr>
              <a:t>&lt;CTRL F5&gt;</a:t>
            </a:r>
            <a:endParaRPr lang="nl-NL" sz="12602" dirty="0" err="1">
              <a:solidFill>
                <a:prstClr val="black"/>
              </a:solidFill>
              <a:latin typeface="Arial Unicode MS"/>
            </a:endParaRPr>
          </a:p>
        </p:txBody>
      </p:sp>
    </p:spTree>
    <p:extLst>
      <p:ext uri="{BB962C8B-B14F-4D97-AF65-F5344CB8AC3E}">
        <p14:creationId xmlns:p14="http://schemas.microsoft.com/office/powerpoint/2010/main" val="7721421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10" y="799826"/>
            <a:ext cx="4817197" cy="350451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179873" y="1629292"/>
            <a:ext cx="1702271" cy="1658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898" dirty="0">
                <a:solidFill>
                  <a:prstClr val="white"/>
                </a:solidFill>
                <a:latin typeface="Arial Unicode MS"/>
              </a:rPr>
              <a:t>Application Server</a:t>
            </a:r>
            <a:endParaRPr lang="nl-NL" sz="1898" dirty="0">
              <a:solidFill>
                <a:prstClr val="white"/>
              </a:solidFill>
              <a:latin typeface="Arial Unicode MS"/>
            </a:endParaRPr>
          </a:p>
        </p:txBody>
      </p:sp>
      <p:sp>
        <p:nvSpPr>
          <p:cNvPr id="5" name="Right Arrow 4"/>
          <p:cNvSpPr/>
          <p:nvPr/>
        </p:nvSpPr>
        <p:spPr>
          <a:xfrm>
            <a:off x="4716589" y="1753491"/>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 name="Right Arrow 6"/>
          <p:cNvSpPr/>
          <p:nvPr/>
        </p:nvSpPr>
        <p:spPr>
          <a:xfrm>
            <a:off x="4716588" y="1969207"/>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8" name="Right Arrow 7"/>
          <p:cNvSpPr/>
          <p:nvPr/>
        </p:nvSpPr>
        <p:spPr>
          <a:xfrm>
            <a:off x="4716588" y="2184923"/>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9" name="Right Arrow 8"/>
          <p:cNvSpPr/>
          <p:nvPr/>
        </p:nvSpPr>
        <p:spPr>
          <a:xfrm>
            <a:off x="4716587" y="2400639"/>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10" name="Right Arrow 9"/>
          <p:cNvSpPr/>
          <p:nvPr/>
        </p:nvSpPr>
        <p:spPr>
          <a:xfrm>
            <a:off x="4507732" y="2616355"/>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1" name="Right Arrow 10"/>
          <p:cNvSpPr/>
          <p:nvPr/>
        </p:nvSpPr>
        <p:spPr>
          <a:xfrm>
            <a:off x="4507732" y="2832071"/>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2" name="Right Arrow 11"/>
          <p:cNvSpPr/>
          <p:nvPr/>
        </p:nvSpPr>
        <p:spPr>
          <a:xfrm>
            <a:off x="4507732" y="3047787"/>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Tree>
    <p:extLst>
      <p:ext uri="{BB962C8B-B14F-4D97-AF65-F5344CB8AC3E}">
        <p14:creationId xmlns:p14="http://schemas.microsoft.com/office/powerpoint/2010/main" val="2639595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10" y="799826"/>
            <a:ext cx="4817197" cy="350451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179873" y="1629292"/>
            <a:ext cx="1702271" cy="1658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898" dirty="0">
                <a:solidFill>
                  <a:prstClr val="white"/>
                </a:solidFill>
                <a:latin typeface="Arial Unicode MS"/>
              </a:rPr>
              <a:t>Application Server</a:t>
            </a:r>
            <a:endParaRPr lang="nl-NL" sz="1898" dirty="0">
              <a:solidFill>
                <a:prstClr val="white"/>
              </a:solidFill>
              <a:latin typeface="Arial Unicode MS"/>
            </a:endParaRPr>
          </a:p>
        </p:txBody>
      </p:sp>
      <p:sp>
        <p:nvSpPr>
          <p:cNvPr id="5" name="Right Arrow 4"/>
          <p:cNvSpPr/>
          <p:nvPr/>
        </p:nvSpPr>
        <p:spPr>
          <a:xfrm>
            <a:off x="4716589" y="1753491"/>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 name="Right Arrow 6"/>
          <p:cNvSpPr/>
          <p:nvPr/>
        </p:nvSpPr>
        <p:spPr>
          <a:xfrm>
            <a:off x="4716588" y="1969207"/>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8" name="Right Arrow 7"/>
          <p:cNvSpPr/>
          <p:nvPr/>
        </p:nvSpPr>
        <p:spPr>
          <a:xfrm>
            <a:off x="4716588" y="2184923"/>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9" name="Right Arrow 8"/>
          <p:cNvSpPr/>
          <p:nvPr/>
        </p:nvSpPr>
        <p:spPr>
          <a:xfrm>
            <a:off x="4716587" y="2400639"/>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10" name="Right Arrow 9"/>
          <p:cNvSpPr/>
          <p:nvPr/>
        </p:nvSpPr>
        <p:spPr>
          <a:xfrm>
            <a:off x="4507732" y="2616355"/>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1" name="Right Arrow 10"/>
          <p:cNvSpPr/>
          <p:nvPr/>
        </p:nvSpPr>
        <p:spPr>
          <a:xfrm>
            <a:off x="4507732" y="2832071"/>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2" name="Right Arrow 11"/>
          <p:cNvSpPr/>
          <p:nvPr/>
        </p:nvSpPr>
        <p:spPr>
          <a:xfrm>
            <a:off x="4507732" y="3047787"/>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3" name="Cloud 2"/>
          <p:cNvSpPr/>
          <p:nvPr/>
        </p:nvSpPr>
        <p:spPr>
          <a:xfrm>
            <a:off x="7196297" y="665106"/>
            <a:ext cx="1699303" cy="78903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6" name="Can 5"/>
          <p:cNvSpPr/>
          <p:nvPr/>
        </p:nvSpPr>
        <p:spPr>
          <a:xfrm>
            <a:off x="7517756" y="1753491"/>
            <a:ext cx="1453871" cy="58155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4" name="Can 13"/>
          <p:cNvSpPr/>
          <p:nvPr/>
        </p:nvSpPr>
        <p:spPr>
          <a:xfrm>
            <a:off x="8303823" y="2458508"/>
            <a:ext cx="591777" cy="113241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3" name="Cube 12"/>
          <p:cNvSpPr/>
          <p:nvPr/>
        </p:nvSpPr>
        <p:spPr>
          <a:xfrm>
            <a:off x="7400862" y="3726080"/>
            <a:ext cx="1139718" cy="942460"/>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16" name="Straight Arrow Connector 15"/>
          <p:cNvCxnSpPr/>
          <p:nvPr/>
        </p:nvCxnSpPr>
        <p:spPr>
          <a:xfrm flipV="1">
            <a:off x="6816391" y="1220530"/>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2"/>
          </p:cNvCxnSpPr>
          <p:nvPr/>
        </p:nvCxnSpPr>
        <p:spPr>
          <a:xfrm flipV="1">
            <a:off x="6896756" y="2044269"/>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4" idx="2"/>
          </p:cNvCxnSpPr>
          <p:nvPr/>
        </p:nvCxnSpPr>
        <p:spPr>
          <a:xfrm>
            <a:off x="6860226" y="2610474"/>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6823697" y="3176680"/>
            <a:ext cx="694059" cy="6719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54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710" y="799826"/>
            <a:ext cx="4817197" cy="3504511"/>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5179873" y="1629292"/>
            <a:ext cx="1702271" cy="16584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898" dirty="0">
                <a:solidFill>
                  <a:prstClr val="white"/>
                </a:solidFill>
                <a:latin typeface="Arial Unicode MS"/>
              </a:rPr>
              <a:t>Application Server</a:t>
            </a:r>
            <a:endParaRPr lang="nl-NL" sz="1898" dirty="0">
              <a:solidFill>
                <a:prstClr val="white"/>
              </a:solidFill>
              <a:latin typeface="Arial Unicode MS"/>
            </a:endParaRPr>
          </a:p>
        </p:txBody>
      </p:sp>
      <p:sp>
        <p:nvSpPr>
          <p:cNvPr id="5" name="Right Arrow 4"/>
          <p:cNvSpPr/>
          <p:nvPr/>
        </p:nvSpPr>
        <p:spPr>
          <a:xfrm>
            <a:off x="4716589" y="1753491"/>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 name="Right Arrow 6"/>
          <p:cNvSpPr/>
          <p:nvPr/>
        </p:nvSpPr>
        <p:spPr>
          <a:xfrm>
            <a:off x="4716588" y="1969207"/>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8" name="Right Arrow 7"/>
          <p:cNvSpPr/>
          <p:nvPr/>
        </p:nvSpPr>
        <p:spPr>
          <a:xfrm>
            <a:off x="4716588" y="2184923"/>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9" name="Right Arrow 8"/>
          <p:cNvSpPr/>
          <p:nvPr/>
        </p:nvSpPr>
        <p:spPr>
          <a:xfrm>
            <a:off x="4716587" y="2400639"/>
            <a:ext cx="540636"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F5</a:t>
            </a:r>
            <a:endParaRPr lang="nl-NL" sz="949" dirty="0">
              <a:solidFill>
                <a:prstClr val="white"/>
              </a:solidFill>
              <a:latin typeface="Arial Unicode MS"/>
            </a:endParaRPr>
          </a:p>
        </p:txBody>
      </p:sp>
      <p:sp>
        <p:nvSpPr>
          <p:cNvPr id="10" name="Right Arrow 9"/>
          <p:cNvSpPr/>
          <p:nvPr/>
        </p:nvSpPr>
        <p:spPr>
          <a:xfrm>
            <a:off x="4507732" y="2616355"/>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1" name="Right Arrow 10"/>
          <p:cNvSpPr/>
          <p:nvPr/>
        </p:nvSpPr>
        <p:spPr>
          <a:xfrm>
            <a:off x="4507732" y="2832071"/>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12" name="Right Arrow 11"/>
          <p:cNvSpPr/>
          <p:nvPr/>
        </p:nvSpPr>
        <p:spPr>
          <a:xfrm>
            <a:off x="4507732" y="3047787"/>
            <a:ext cx="749491" cy="2418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949" dirty="0">
                <a:solidFill>
                  <a:prstClr val="white"/>
                </a:solidFill>
                <a:latin typeface="Arial Unicode MS"/>
              </a:rPr>
              <a:t>CTRLF5</a:t>
            </a:r>
            <a:endParaRPr lang="nl-NL" sz="949" dirty="0">
              <a:solidFill>
                <a:prstClr val="white"/>
              </a:solidFill>
              <a:latin typeface="Arial Unicode MS"/>
            </a:endParaRPr>
          </a:p>
        </p:txBody>
      </p:sp>
      <p:sp>
        <p:nvSpPr>
          <p:cNvPr id="3" name="Cloud 2"/>
          <p:cNvSpPr/>
          <p:nvPr/>
        </p:nvSpPr>
        <p:spPr>
          <a:xfrm>
            <a:off x="7196297" y="665106"/>
            <a:ext cx="1699303" cy="789036"/>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6" name="Can 5"/>
          <p:cNvSpPr/>
          <p:nvPr/>
        </p:nvSpPr>
        <p:spPr>
          <a:xfrm>
            <a:off x="7517756" y="1753491"/>
            <a:ext cx="1453871" cy="58155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4" name="Can 13"/>
          <p:cNvSpPr/>
          <p:nvPr/>
        </p:nvSpPr>
        <p:spPr>
          <a:xfrm>
            <a:off x="8303823" y="2458508"/>
            <a:ext cx="591777" cy="1132412"/>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3" name="Cube 12"/>
          <p:cNvSpPr/>
          <p:nvPr/>
        </p:nvSpPr>
        <p:spPr>
          <a:xfrm>
            <a:off x="7400862" y="3726080"/>
            <a:ext cx="1139718" cy="942460"/>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16" name="Straight Arrow Connector 15"/>
          <p:cNvCxnSpPr/>
          <p:nvPr/>
        </p:nvCxnSpPr>
        <p:spPr>
          <a:xfrm flipV="1">
            <a:off x="6516848" y="920990"/>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6874837" y="1825095"/>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860226" y="2376686"/>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6597213" y="1001355"/>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6677578" y="1081720"/>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6757942" y="1162084"/>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6838307" y="1242449"/>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6918672" y="1322814"/>
            <a:ext cx="701365" cy="7486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874836" y="1905459"/>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6874835" y="1985824"/>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6874834" y="2066189"/>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6874833" y="2146553"/>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6874832" y="2226918"/>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6874831" y="2307283"/>
            <a:ext cx="621000" cy="53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860226" y="2445570"/>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6860226" y="2514454"/>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6860226" y="2583339"/>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6860226" y="2652223"/>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6860226" y="2721107"/>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6860226" y="2858874"/>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860226" y="2789991"/>
            <a:ext cx="1443597" cy="414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6323234" y="2671723"/>
            <a:ext cx="1647486" cy="1755722"/>
            <a:chOff x="11991092" y="5066384"/>
            <a:chExt cx="2313726" cy="2396598"/>
          </a:xfrm>
        </p:grpSpPr>
        <p:cxnSp>
          <p:nvCxnSpPr>
            <p:cNvPr id="22" name="Straight Arrow Connector 21"/>
            <p:cNvCxnSpPr/>
            <p:nvPr/>
          </p:nvCxnSpPr>
          <p:spPr>
            <a:xfrm>
              <a:off x="12988636" y="5066384"/>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863943" y="5206677"/>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2739250" y="5346970"/>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14557" y="5487263"/>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2489864" y="5627556"/>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2365171" y="5767849"/>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240478" y="5908142"/>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2115785" y="6048435"/>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991092" y="6188728"/>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179311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data and active UI</a:t>
            </a:r>
            <a:endParaRPr lang="nl-NL" dirty="0"/>
          </a:p>
        </p:txBody>
      </p:sp>
      <p:sp>
        <p:nvSpPr>
          <p:cNvPr id="3" name="Text Placeholder 2"/>
          <p:cNvSpPr>
            <a:spLocks noGrp="1"/>
          </p:cNvSpPr>
          <p:nvPr>
            <p:ph type="body" sz="quarter" idx="10"/>
          </p:nvPr>
        </p:nvSpPr>
        <p:spPr/>
        <p:txBody>
          <a:bodyPr>
            <a:normAutofit/>
          </a:bodyPr>
          <a:lstStyle/>
          <a:p>
            <a:r>
              <a:rPr lang="en-US" dirty="0" smtClean="0"/>
              <a:t>Handle influx</a:t>
            </a:r>
          </a:p>
          <a:p>
            <a:r>
              <a:rPr lang="en-US" dirty="0" smtClean="0"/>
              <a:t>Publish findings instantaneously</a:t>
            </a:r>
          </a:p>
          <a:p>
            <a:r>
              <a:rPr lang="en-US" dirty="0" smtClean="0"/>
              <a:t>Update UI &amp; notify end user immediately</a:t>
            </a:r>
          </a:p>
          <a:p>
            <a:r>
              <a:rPr lang="en-US" dirty="0"/>
              <a:t>Analyze in real time</a:t>
            </a:r>
          </a:p>
          <a:p>
            <a:endParaRPr lang="en-US" dirty="0"/>
          </a:p>
          <a:p>
            <a:r>
              <a:rPr lang="en-US" dirty="0" smtClean="0"/>
              <a:t>Decoupled components</a:t>
            </a:r>
          </a:p>
          <a:p>
            <a:r>
              <a:rPr lang="en-US" dirty="0" smtClean="0"/>
              <a:t>No data loss when a component is temporarily down</a:t>
            </a:r>
          </a:p>
          <a:p>
            <a:r>
              <a:rPr lang="en-US" dirty="0" smtClean="0"/>
              <a:t>Scalable with volume of events and of number of clients</a:t>
            </a:r>
            <a:endParaRPr lang="en-US" dirty="0"/>
          </a:p>
          <a:p>
            <a:pPr marL="0" indent="0">
              <a:buNone/>
            </a:pPr>
            <a:endParaRPr lang="nl-NL" dirty="0"/>
          </a:p>
        </p:txBody>
      </p:sp>
    </p:spTree>
    <p:extLst>
      <p:ext uri="{BB962C8B-B14F-4D97-AF65-F5344CB8AC3E}">
        <p14:creationId xmlns:p14="http://schemas.microsoft.com/office/powerpoint/2010/main" val="3171536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3</a:t>
            </a:fld>
            <a:endParaRPr lang="nl-NL"/>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smtClean="0"/>
              <a:t>It would be so nice if I could publish my ideas and actions, accessible near instantly for everyone who is interested</a:t>
            </a:r>
            <a:endParaRPr lang="nl-NL" sz="1300" dirty="0" err="1" smtClean="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smtClean="0"/>
              <a:t>Heck, I do not even know these people and they may not know me [personally] – just my pearls of wisdom. And if they are late to the party,  they can also check out the historic archives of my eloquence </a:t>
            </a:r>
            <a:endParaRPr lang="nl-NL" sz="1300" dirty="0" err="1" smtClean="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smtClean="0"/>
              <a:t>Without fretting about the numbers of readers involved and whether they are in the same </a:t>
            </a:r>
            <a:r>
              <a:rPr lang="en-US" sz="1300" dirty="0" err="1" smtClean="0"/>
              <a:t>timezone</a:t>
            </a:r>
            <a:r>
              <a:rPr lang="en-US" sz="1300" dirty="0" smtClean="0"/>
              <a:t> as me and online when I publish my messages – and which device they use</a:t>
            </a:r>
            <a:endParaRPr lang="nl-NL" sz="1300" dirty="0" err="1" smtClean="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p:cNvPr>
          <p:cNvPicPr>
            <a:picLocks noChangeAspect="1"/>
          </p:cNvPicPr>
          <p:nvPr/>
        </p:nvPicPr>
        <p:blipFill>
          <a:blip r:embed="rId4"/>
          <a:stretch>
            <a:fillRect/>
          </a:stretch>
        </p:blipFill>
        <p:spPr>
          <a:xfrm>
            <a:off x="3605597" y="3020230"/>
            <a:ext cx="4874480" cy="1895631"/>
          </a:xfrm>
          <a:prstGeom prst="rect">
            <a:avLst/>
          </a:prstGeom>
        </p:spPr>
      </p:pic>
    </p:spTree>
    <p:extLst>
      <p:ext uri="{BB962C8B-B14F-4D97-AF65-F5344CB8AC3E}">
        <p14:creationId xmlns:p14="http://schemas.microsoft.com/office/powerpoint/2010/main" val="4064296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p:txBody>
          <a:bodyPr/>
          <a:lstStyle/>
          <a:p>
            <a:r>
              <a:rPr lang="en-US" dirty="0" smtClean="0"/>
              <a:t>The case at hand</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468060" y="2158802"/>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19" name="Rectangle 18"/>
          <p:cNvSpPr/>
          <p:nvPr/>
        </p:nvSpPr>
        <p:spPr>
          <a:xfrm>
            <a:off x="5514423" y="3011330"/>
            <a:ext cx="1105842" cy="1064754"/>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a:solidFill>
                  <a:prstClr val="black"/>
                </a:solidFill>
                <a:latin typeface="Arial Unicode MS"/>
              </a:rPr>
              <a:t>Show live tweet aggregates per conference</a:t>
            </a:r>
            <a:endParaRPr lang="nl-NL" sz="1266" dirty="0">
              <a:solidFill>
                <a:prstClr val="black"/>
              </a:solidFill>
              <a:latin typeface="Arial Unicode MS"/>
            </a:endParaRPr>
          </a:p>
        </p:txBody>
      </p:sp>
      <p:sp>
        <p:nvSpPr>
          <p:cNvPr id="20" name="Rectangle 19"/>
          <p:cNvSpPr/>
          <p:nvPr/>
        </p:nvSpPr>
        <p:spPr>
          <a:xfrm>
            <a:off x="4408580" y="2572107"/>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21" name="Rectangle 20"/>
          <p:cNvSpPr/>
          <p:nvPr/>
        </p:nvSpPr>
        <p:spPr>
          <a:xfrm>
            <a:off x="6620265" y="3790277"/>
            <a:ext cx="1105842" cy="10647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a:solidFill>
                  <a:prstClr val="white"/>
                </a:solidFill>
                <a:latin typeface="Arial Unicode MS"/>
              </a:rPr>
              <a:t>Show a live list of top 3 liked tweets per conference</a:t>
            </a:r>
            <a:endParaRPr lang="nl-NL" sz="1266" dirty="0">
              <a:solidFill>
                <a:prstClr val="white"/>
              </a:solidFill>
              <a:latin typeface="Arial Unicode MS"/>
            </a:endParaRPr>
          </a:p>
        </p:txBody>
      </p:sp>
      <p:sp>
        <p:nvSpPr>
          <p:cNvPr id="22" name="Right Arrow 21"/>
          <p:cNvSpPr/>
          <p:nvPr/>
        </p:nvSpPr>
        <p:spPr>
          <a:xfrm>
            <a:off x="1243412" y="822465"/>
            <a:ext cx="1534337" cy="1894087"/>
          </a:xfrm>
          <a:prstGeom prst="rightArrow">
            <a:avLst/>
          </a:prstGeom>
          <a:solidFill>
            <a:srgbClr val="0069B4"/>
          </a:solidFill>
          <a:ln w="12700" cap="flat" cmpd="sng" algn="ctr">
            <a:solidFill>
              <a:srgbClr val="0069B4">
                <a:shade val="50000"/>
              </a:srgbClr>
            </a:solidFill>
            <a:prstDash val="solid"/>
            <a:miter lim="800000"/>
          </a:ln>
          <a:effectLst/>
        </p:spPr>
        <p:txBody>
          <a:bodyPr rtlCol="0" anchor="ctr"/>
          <a:lstStyle/>
          <a:p>
            <a:pPr marL="0" marR="0" lvl="0" indent="0" algn="ctr" defTabSz="661109" eaLnBrk="1" fontAlgn="auto" latinLnBrk="0" hangingPunct="1">
              <a:lnSpc>
                <a:spcPct val="100000"/>
              </a:lnSpc>
              <a:spcBef>
                <a:spcPts val="0"/>
              </a:spcBef>
              <a:spcAft>
                <a:spcPts val="0"/>
              </a:spcAft>
              <a:buClrTx/>
              <a:buSzTx/>
              <a:buFontTx/>
              <a:buNone/>
              <a:tabLst/>
              <a:defRPr/>
            </a:pPr>
            <a:r>
              <a:rPr kumimoji="0" lang="en-US" sz="1266" b="0" i="0" u="none" strike="noStrike" kern="0" cap="none" spc="0" normalizeH="0" baseline="0" noProof="0" dirty="0" smtClean="0">
                <a:ln>
                  <a:noFill/>
                </a:ln>
                <a:solidFill>
                  <a:prstClr val="white"/>
                </a:solidFill>
                <a:effectLst/>
                <a:uLnTx/>
                <a:uFillTx/>
                <a:latin typeface="Arial Unicode MS"/>
                <a:ea typeface="+mn-ea"/>
                <a:cs typeface="+mn-cs"/>
              </a:rPr>
              <a:t>Tweets on </a:t>
            </a:r>
            <a:br>
              <a:rPr kumimoji="0" lang="en-US" sz="1266" b="0" i="0" u="none" strike="noStrike" kern="0" cap="none" spc="0" normalizeH="0" baseline="0" noProof="0" dirty="0" smtClean="0">
                <a:ln>
                  <a:noFill/>
                </a:ln>
                <a:solidFill>
                  <a:prstClr val="white"/>
                </a:solidFill>
                <a:effectLst/>
                <a:uLnTx/>
                <a:uFillTx/>
                <a:latin typeface="Arial Unicode MS"/>
                <a:ea typeface="+mn-ea"/>
                <a:cs typeface="+mn-cs"/>
              </a:rPr>
            </a:br>
            <a:r>
              <a:rPr kumimoji="0" lang="en-US" sz="1000" b="0" i="0" u="none" strike="noStrike" kern="0" cap="none" spc="0" normalizeH="0" baseline="0" noProof="0" dirty="0" smtClean="0">
                <a:ln>
                  <a:noFill/>
                </a:ln>
                <a:solidFill>
                  <a:prstClr val="white"/>
                </a:solidFill>
                <a:effectLst/>
                <a:uLnTx/>
                <a:uFillTx/>
                <a:latin typeface="Arial Unicode MS"/>
                <a:ea typeface="+mn-ea"/>
                <a:cs typeface="+mn-cs"/>
              </a:rPr>
              <a:t>#ukoug17 #ukoug_tech17 #ukoug_apps17 #ukoug_jde17</a:t>
            </a:r>
            <a:endParaRPr kumimoji="0" lang="nl-NL" sz="1266" b="0" i="0" u="none" strike="noStrike" kern="0" cap="none" spc="0" normalizeH="0" baseline="0" noProof="0" dirty="0" smtClean="0">
              <a:ln>
                <a:noFill/>
              </a:ln>
              <a:solidFill>
                <a:prstClr val="white"/>
              </a:solidFill>
              <a:effectLst/>
              <a:uLnTx/>
              <a:uFillTx/>
              <a:latin typeface="Arial Unicode MS"/>
              <a:ea typeface="+mn-ea"/>
              <a:cs typeface="+mn-cs"/>
            </a:endParaRPr>
          </a:p>
        </p:txBody>
      </p:sp>
    </p:spTree>
    <p:extLst>
      <p:ext uri="{BB962C8B-B14F-4D97-AF65-F5344CB8AC3E}">
        <p14:creationId xmlns:p14="http://schemas.microsoft.com/office/powerpoint/2010/main" val="2665236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 - Real time, cross cloud, cross technology push</a:t>
            </a:r>
            <a:endParaRPr lang="nl-NL" dirty="0"/>
          </a:p>
        </p:txBody>
      </p:sp>
      <p:sp>
        <p:nvSpPr>
          <p:cNvPr id="7" name="Cloud 6"/>
          <p:cNvSpPr/>
          <p:nvPr/>
        </p:nvSpPr>
        <p:spPr>
          <a:xfrm>
            <a:off x="2577957" y="2182196"/>
            <a:ext cx="1413778" cy="743944"/>
          </a:xfrm>
          <a:prstGeom prst="cloud">
            <a:avLst/>
          </a:prstGeom>
          <a:solidFill>
            <a:srgbClr val="FFFFFF">
              <a:lumMod val="95000"/>
            </a:srgbClr>
          </a:solidFill>
          <a:ln w="6350" cap="flat" cmpd="sng" algn="ctr">
            <a:solidFill>
              <a:sysClr val="windowText" lastClr="000000"/>
            </a:solidFill>
            <a:prstDash val="solid"/>
            <a:miter lim="800000"/>
          </a:ln>
          <a:effectLst/>
        </p:spPr>
        <p:txBody>
          <a:bodyPr rtlCol="0" anchor="ctr"/>
          <a:lstStyle/>
          <a:p>
            <a:pPr marL="0" marR="0" lvl="0" indent="0" algn="ctr" defTabSz="661109" eaLnBrk="1" fontAlgn="auto" latinLnBrk="0" hangingPunct="1">
              <a:lnSpc>
                <a:spcPct val="100000"/>
              </a:lnSpc>
              <a:spcBef>
                <a:spcPts val="0"/>
              </a:spcBef>
              <a:spcAft>
                <a:spcPts val="0"/>
              </a:spcAft>
              <a:buClrTx/>
              <a:buSzTx/>
              <a:buFontTx/>
              <a:buNone/>
              <a:tabLst/>
              <a:defRPr/>
            </a:pPr>
            <a:endParaRPr kumimoji="0" lang="en-US" sz="1266" b="0" i="0" u="none" strike="noStrike" kern="0" cap="none" spc="0" normalizeH="0" baseline="0" noProof="0" smtClean="0">
              <a:ln>
                <a:noFill/>
              </a:ln>
              <a:solidFill>
                <a:prstClr val="black"/>
              </a:solidFill>
              <a:effectLst/>
              <a:uLnTx/>
              <a:uFillTx/>
              <a:latin typeface="Arial Unicode MS"/>
              <a:ea typeface="+mn-ea"/>
              <a:cs typeface="+mn-cs"/>
            </a:endParaRPr>
          </a:p>
        </p:txBody>
      </p:sp>
      <p:pic>
        <p:nvPicPr>
          <p:cNvPr id="8"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07210" y="224381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158246" y="1622543"/>
            <a:ext cx="1534337" cy="1894087"/>
          </a:xfrm>
          <a:prstGeom prst="rightArrow">
            <a:avLst/>
          </a:prstGeom>
          <a:solidFill>
            <a:srgbClr val="0069B4"/>
          </a:solidFill>
          <a:ln w="12700" cap="flat" cmpd="sng" algn="ctr">
            <a:solidFill>
              <a:srgbClr val="0069B4">
                <a:shade val="50000"/>
              </a:srgbClr>
            </a:solidFill>
            <a:prstDash val="solid"/>
            <a:miter lim="800000"/>
          </a:ln>
          <a:effectLst/>
        </p:spPr>
        <p:txBody>
          <a:bodyPr rtlCol="0" anchor="ctr"/>
          <a:lstStyle/>
          <a:p>
            <a:pPr marL="0" marR="0" lvl="0" indent="0" algn="ctr" defTabSz="661109" eaLnBrk="1" fontAlgn="auto" latinLnBrk="0" hangingPunct="1">
              <a:lnSpc>
                <a:spcPct val="100000"/>
              </a:lnSpc>
              <a:spcBef>
                <a:spcPts val="0"/>
              </a:spcBef>
              <a:spcAft>
                <a:spcPts val="0"/>
              </a:spcAft>
              <a:buClrTx/>
              <a:buSzTx/>
              <a:buFontTx/>
              <a:buNone/>
              <a:tabLst/>
              <a:defRPr/>
            </a:pPr>
            <a:r>
              <a:rPr kumimoji="0" lang="en-US" sz="1266" b="0" i="0" u="none" strike="noStrike" kern="0" cap="none" spc="0" normalizeH="0" baseline="0" noProof="0" dirty="0" smtClean="0">
                <a:ln>
                  <a:noFill/>
                </a:ln>
                <a:solidFill>
                  <a:prstClr val="white"/>
                </a:solidFill>
                <a:effectLst/>
                <a:uLnTx/>
                <a:uFillTx/>
                <a:latin typeface="Arial Unicode MS"/>
                <a:ea typeface="+mn-ea"/>
                <a:cs typeface="+mn-cs"/>
              </a:rPr>
              <a:t>Tweets on </a:t>
            </a:r>
            <a:br>
              <a:rPr kumimoji="0" lang="en-US" sz="1266" b="0" i="0" u="none" strike="noStrike" kern="0" cap="none" spc="0" normalizeH="0" baseline="0" noProof="0" dirty="0" smtClean="0">
                <a:ln>
                  <a:noFill/>
                </a:ln>
                <a:solidFill>
                  <a:prstClr val="white"/>
                </a:solidFill>
                <a:effectLst/>
                <a:uLnTx/>
                <a:uFillTx/>
                <a:latin typeface="Arial Unicode MS"/>
                <a:ea typeface="+mn-ea"/>
                <a:cs typeface="+mn-cs"/>
              </a:rPr>
            </a:br>
            <a:r>
              <a:rPr kumimoji="0" lang="en-US" sz="1000" b="0" i="0" u="none" strike="noStrike" kern="0" cap="none" spc="0" normalizeH="0" baseline="0" noProof="0" dirty="0" smtClean="0">
                <a:ln>
                  <a:noFill/>
                </a:ln>
                <a:solidFill>
                  <a:prstClr val="white"/>
                </a:solidFill>
                <a:effectLst/>
                <a:uLnTx/>
                <a:uFillTx/>
                <a:latin typeface="Arial Unicode MS"/>
                <a:ea typeface="+mn-ea"/>
                <a:cs typeface="+mn-cs"/>
              </a:rPr>
              <a:t>#ukoug17 #ukoug_tech17 #ukoug_apps17 #ukoug_jde17</a:t>
            </a:r>
            <a:endParaRPr kumimoji="0" lang="nl-NL" sz="1266" b="0" i="0" u="none" strike="noStrike" kern="0" cap="none" spc="0" normalizeH="0" baseline="0" noProof="0" dirty="0" smtClean="0">
              <a:ln>
                <a:noFill/>
              </a:ln>
              <a:solidFill>
                <a:prstClr val="white"/>
              </a:solidFill>
              <a:effectLst/>
              <a:uLnTx/>
              <a:uFillTx/>
              <a:latin typeface="Arial Unicode MS"/>
              <a:ea typeface="+mn-ea"/>
              <a:cs typeface="+mn-cs"/>
            </a:endParaRPr>
          </a:p>
        </p:txBody>
      </p:sp>
      <p:pic>
        <p:nvPicPr>
          <p:cNvPr id="10"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31363" y="1520390"/>
            <a:ext cx="1010331" cy="640040"/>
          </a:xfrm>
          <a:prstGeom prst="rect">
            <a:avLst/>
          </a:prstGeom>
        </p:spPr>
      </p:pic>
      <p:sp>
        <p:nvSpPr>
          <p:cNvPr id="11" name="Rounded Rectangle 10"/>
          <p:cNvSpPr/>
          <p:nvPr/>
        </p:nvSpPr>
        <p:spPr>
          <a:xfrm>
            <a:off x="5697217" y="2182196"/>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6207534" y="2683789"/>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3" name="Picture 2" descr="Image result for logo html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39765" y="2117472"/>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3"/>
          <p:cNvSpPr/>
          <p:nvPr/>
        </p:nvSpPr>
        <p:spPr>
          <a:xfrm>
            <a:off x="6413611" y="3327314"/>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5" name="Rounded Rectangle 14"/>
          <p:cNvSpPr/>
          <p:nvPr/>
        </p:nvSpPr>
        <p:spPr>
          <a:xfrm>
            <a:off x="6902655" y="3569814"/>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6" name="Picture 2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639460" y="3887488"/>
            <a:ext cx="286004" cy="201364"/>
          </a:xfrm>
          <a:prstGeom prst="rect">
            <a:avLst/>
          </a:prstGeom>
        </p:spPr>
      </p:pic>
      <p:pic>
        <p:nvPicPr>
          <p:cNvPr id="17" name="Picture 2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64559" y="3209796"/>
            <a:ext cx="435806" cy="306834"/>
          </a:xfrm>
          <a:prstGeom prst="rect">
            <a:avLst/>
          </a:prstGeom>
        </p:spPr>
      </p:pic>
      <p:pic>
        <p:nvPicPr>
          <p:cNvPr id="18" name="Picture 28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04516" y="2284996"/>
            <a:ext cx="435806" cy="306834"/>
          </a:xfrm>
          <a:prstGeom prst="rect">
            <a:avLst/>
          </a:prstGeom>
        </p:spPr>
      </p:pic>
      <p:sp>
        <p:nvSpPr>
          <p:cNvPr id="19" name="Right Arrow 18"/>
          <p:cNvSpPr/>
          <p:nvPr/>
        </p:nvSpPr>
        <p:spPr>
          <a:xfrm>
            <a:off x="4096888" y="1925409"/>
            <a:ext cx="1341384" cy="1257517"/>
          </a:xfrm>
          <a:prstGeom prst="rightArrow">
            <a:avLst/>
          </a:prstGeom>
          <a:solidFill>
            <a:srgbClr val="0069B4"/>
          </a:solidFill>
          <a:ln w="12700" cap="flat" cmpd="sng" algn="ctr">
            <a:solidFill>
              <a:srgbClr val="0069B4">
                <a:shade val="50000"/>
              </a:srgbClr>
            </a:solidFill>
            <a:prstDash val="solid"/>
            <a:miter lim="800000"/>
          </a:ln>
          <a:effectLst/>
        </p:spPr>
        <p:txBody>
          <a:bodyPr rtlCol="0" anchor="ctr"/>
          <a:lstStyle/>
          <a:p>
            <a:pPr marL="0" marR="0" lvl="0" indent="0" algn="ctr" defTabSz="661109" eaLnBrk="1" fontAlgn="auto" latinLnBrk="0" hangingPunct="1">
              <a:lnSpc>
                <a:spcPct val="100000"/>
              </a:lnSpc>
              <a:spcBef>
                <a:spcPts val="0"/>
              </a:spcBef>
              <a:spcAft>
                <a:spcPts val="0"/>
              </a:spcAft>
              <a:buClrTx/>
              <a:buSzTx/>
              <a:buFontTx/>
              <a:buNone/>
              <a:tabLst/>
              <a:defRPr/>
            </a:pPr>
            <a:endParaRPr kumimoji="0" lang="nl-NL" sz="1266" b="0" i="0" u="none" strike="noStrike" kern="0" cap="none" spc="0" normalizeH="0" baseline="0" noProof="0" dirty="0" smtClean="0">
              <a:ln>
                <a:noFill/>
              </a:ln>
              <a:solidFill>
                <a:prstClr val="white"/>
              </a:solidFill>
              <a:effectLst/>
              <a:uLnTx/>
              <a:uFillTx/>
              <a:latin typeface="Arial Unicode MS"/>
              <a:ea typeface="+mn-ea"/>
              <a:cs typeface="+mn-cs"/>
            </a:endParaRPr>
          </a:p>
        </p:txBody>
      </p:sp>
      <p:sp>
        <p:nvSpPr>
          <p:cNvPr id="21" name="TextBox 20"/>
          <p:cNvSpPr txBox="1"/>
          <p:nvPr/>
        </p:nvSpPr>
        <p:spPr>
          <a:xfrm>
            <a:off x="637345" y="2404126"/>
            <a:ext cx="463588" cy="300082"/>
          </a:xfrm>
          <a:prstGeom prst="rect">
            <a:avLst/>
          </a:prstGeom>
          <a:noFill/>
        </p:spPr>
        <p:txBody>
          <a:bodyPr wrap="none" rtlCol="0">
            <a:spAutoFit/>
          </a:bodyPr>
          <a:lstStyle/>
          <a:p>
            <a:r>
              <a:rPr lang="en-US" dirty="0" smtClean="0"/>
              <a:t>you</a:t>
            </a:r>
            <a:endParaRPr lang="nl-NL" dirty="0" err="1" smtClean="0"/>
          </a:p>
        </p:txBody>
      </p:sp>
    </p:spTree>
    <p:extLst>
      <p:ext uri="{BB962C8B-B14F-4D97-AF65-F5344CB8AC3E}">
        <p14:creationId xmlns:p14="http://schemas.microsoft.com/office/powerpoint/2010/main" val="4215769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1" grpId="0" animBg="1"/>
      <p:bldP spid="12" grpId="0" animBg="1"/>
      <p:bldP spid="14" grpId="0" animBg="1"/>
      <p:bldP spid="15"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p:txBody>
          <a:bodyPr/>
          <a:lstStyle/>
          <a:p>
            <a:r>
              <a:rPr lang="en-US" dirty="0" smtClean="0"/>
              <a:t>The case at hand – step one</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3" name="Right Arrow 12"/>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smtClean="0">
                <a:solidFill>
                  <a:prstClr val="white"/>
                </a:solidFill>
                <a:latin typeface="Arial Unicode MS"/>
              </a:rPr>
              <a:t>Tweets on </a:t>
            </a:r>
            <a:br>
              <a:rPr lang="en-US" sz="1266" dirty="0" smtClean="0">
                <a:solidFill>
                  <a:prstClr val="white"/>
                </a:solidFill>
                <a:latin typeface="Arial Unicode MS"/>
              </a:rPr>
            </a:br>
            <a:r>
              <a:rPr lang="en-US" sz="1000" dirty="0" smtClean="0"/>
              <a:t>#</a:t>
            </a:r>
            <a:r>
              <a:rPr lang="en-US" sz="1000" dirty="0"/>
              <a:t>ukoug17 #ukoug_tech17 #ukoug_apps17 #ukoug_jde17</a:t>
            </a:r>
            <a:endParaRPr lang="nl-NL" sz="1266" dirty="0">
              <a:solidFill>
                <a:prstClr val="white"/>
              </a:solidFill>
              <a:latin typeface="Arial Unicode MS"/>
            </a:endParaRP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468148" y="2431731"/>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Freeform 5"/>
          <p:cNvSpPr/>
          <p:nvPr/>
        </p:nvSpPr>
        <p:spPr>
          <a:xfrm>
            <a:off x="3791755" y="2535221"/>
            <a:ext cx="2558759" cy="1183554"/>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273978059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p:txBody>
          <a:bodyPr/>
          <a:lstStyle/>
          <a:p>
            <a:r>
              <a:rPr lang="en-US" dirty="0" smtClean="0"/>
              <a:t>The case at hand – step one and two</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3" name="Right Arrow 12"/>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468148" y="2431731"/>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06"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714720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consumer in node</a:t>
            </a:r>
            <a:br>
              <a:rPr lang="en-US" dirty="0" smtClean="0"/>
            </a:br>
            <a:r>
              <a:rPr lang="en-US" dirty="0" smtClean="0"/>
              <a:t>get events pushed into application</a:t>
            </a:r>
            <a:endParaRPr lang="nl-NL" dirty="0"/>
          </a:p>
        </p:txBody>
      </p:sp>
      <p:pic>
        <p:nvPicPr>
          <p:cNvPr id="3" name="Snagit_PPT1DF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345" y="1154793"/>
            <a:ext cx="5334422" cy="3803291"/>
          </a:xfrm>
          <a:prstGeom prst="rect">
            <a:avLst/>
          </a:prstGeom>
        </p:spPr>
      </p:pic>
      <p:pic>
        <p:nvPicPr>
          <p:cNvPr id="4" name="Picture 3"/>
          <p:cNvPicPr>
            <a:picLocks noChangeAspect="1"/>
          </p:cNvPicPr>
          <p:nvPr/>
        </p:nvPicPr>
        <p:blipFill>
          <a:blip r:embed="rId3"/>
          <a:stretch>
            <a:fillRect/>
          </a:stretch>
        </p:blipFill>
        <p:spPr>
          <a:xfrm>
            <a:off x="5373999" y="1435107"/>
            <a:ext cx="3633317" cy="1136643"/>
          </a:xfrm>
          <a:prstGeom prst="rect">
            <a:avLst/>
          </a:prstGeom>
        </p:spPr>
      </p:pic>
      <p:pic>
        <p:nvPicPr>
          <p:cNvPr id="5" name="Picture 4"/>
          <p:cNvPicPr>
            <a:picLocks noChangeAspect="1"/>
          </p:cNvPicPr>
          <p:nvPr/>
        </p:nvPicPr>
        <p:blipFill>
          <a:blip r:embed="rId4"/>
          <a:stretch>
            <a:fillRect/>
          </a:stretch>
        </p:blipFill>
        <p:spPr>
          <a:xfrm>
            <a:off x="82388" y="3064052"/>
            <a:ext cx="8924928" cy="15504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552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p:txBody>
          <a:bodyPr/>
          <a:lstStyle/>
          <a:p>
            <a:r>
              <a:rPr lang="en-US" dirty="0" smtClean="0"/>
              <a:t>The case at hand</a:t>
            </a:r>
            <a:br>
              <a:rPr lang="en-US" dirty="0" smtClean="0"/>
            </a:br>
            <a:r>
              <a:rPr lang="en-US" dirty="0" smtClean="0"/>
              <a:t>Server sent events for push back</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00" dirty="0"/>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468148" y="2431731"/>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Show live tweet feed for conferences</a:t>
            </a:r>
            <a:endParaRPr lang="nl-NL" sz="1000" dirty="0"/>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98"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Tweets</a:t>
            </a:r>
          </a:p>
          <a:p>
            <a:pPr algn="ctr"/>
            <a:r>
              <a:rPr lang="en-US" sz="1000" dirty="0"/>
              <a:t>Topic</a:t>
            </a:r>
            <a:endParaRPr lang="nl-NL" sz="1000" dirty="0"/>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06"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69270" y="3790791"/>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Server Sent Event</a:t>
            </a:r>
            <a:endParaRPr lang="nl-NL" sz="1000" dirty="0"/>
          </a:p>
        </p:txBody>
      </p:sp>
      <p:sp>
        <p:nvSpPr>
          <p:cNvPr id="19" name="Left Arrow 18"/>
          <p:cNvSpPr/>
          <p:nvPr/>
        </p:nvSpPr>
        <p:spPr>
          <a:xfrm>
            <a:off x="3666655" y="3361666"/>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33" name="Right Arrow 32"/>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4246638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server side</a:t>
            </a:r>
            <a:endParaRPr lang="nl-NL" dirty="0"/>
          </a:p>
        </p:txBody>
      </p:sp>
      <p:pic>
        <p:nvPicPr>
          <p:cNvPr id="3" name="Picture 2"/>
          <p:cNvPicPr>
            <a:picLocks noChangeAspect="1"/>
          </p:cNvPicPr>
          <p:nvPr/>
        </p:nvPicPr>
        <p:blipFill>
          <a:blip r:embed="rId2"/>
          <a:stretch>
            <a:fillRect/>
          </a:stretch>
        </p:blipFill>
        <p:spPr>
          <a:xfrm>
            <a:off x="515606" y="1244401"/>
            <a:ext cx="7044078" cy="2065243"/>
          </a:xfrm>
          <a:prstGeom prst="rect">
            <a:avLst/>
          </a:prstGeom>
        </p:spPr>
      </p:pic>
      <p:pic>
        <p:nvPicPr>
          <p:cNvPr id="4" name="Picture 3"/>
          <p:cNvPicPr>
            <a:picLocks noChangeAspect="1"/>
          </p:cNvPicPr>
          <p:nvPr/>
        </p:nvPicPr>
        <p:blipFill>
          <a:blip r:embed="rId3"/>
          <a:stretch>
            <a:fillRect/>
          </a:stretch>
        </p:blipFill>
        <p:spPr>
          <a:xfrm>
            <a:off x="4943197" y="2943213"/>
            <a:ext cx="3889618" cy="1567782"/>
          </a:xfrm>
          <a:prstGeom prst="rect">
            <a:avLst/>
          </a:prstGeom>
        </p:spPr>
      </p:pic>
      <p:pic>
        <p:nvPicPr>
          <p:cNvPr id="5" name="Picture 4"/>
          <p:cNvPicPr>
            <a:picLocks noChangeAspect="1"/>
          </p:cNvPicPr>
          <p:nvPr/>
        </p:nvPicPr>
        <p:blipFill>
          <a:blip r:embed="rId4"/>
          <a:stretch>
            <a:fillRect/>
          </a:stretch>
        </p:blipFill>
        <p:spPr>
          <a:xfrm>
            <a:off x="5417184" y="1015535"/>
            <a:ext cx="3503221" cy="1095944"/>
          </a:xfrm>
          <a:prstGeom prst="rect">
            <a:avLst/>
          </a:prstGeom>
        </p:spPr>
      </p:pic>
      <p:grpSp>
        <p:nvGrpSpPr>
          <p:cNvPr id="24" name="Group 23"/>
          <p:cNvGrpSpPr/>
          <p:nvPr/>
        </p:nvGrpSpPr>
        <p:grpSpPr>
          <a:xfrm>
            <a:off x="444987" y="3596404"/>
            <a:ext cx="3695313" cy="1334158"/>
            <a:chOff x="542731" y="2938058"/>
            <a:chExt cx="6009615" cy="2036264"/>
          </a:xfrm>
        </p:grpSpPr>
        <p:sp>
          <p:nvSpPr>
            <p:cNvPr id="6" name="Rounded Rectangle 5"/>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
            </a:p>
          </p:txBody>
        </p:sp>
        <p:pic>
          <p:nvPicPr>
            <p:cNvPr id="7" name="Picture 2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8" name="Rounded Rectangle 7"/>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sp>
          <p:nvSpPr>
            <p:cNvPr id="9" name="Rounded Rectangle 8"/>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pic>
          <p:nvPicPr>
            <p:cNvPr id="10" name="Picture 2" descr="Image result for logo html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pic>
          <p:nvPicPr>
            <p:cNvPr id="13"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4"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5"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pic>
          <p:nvPicPr>
            <p:cNvPr id="16"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06"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Arrow Connector 1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Straight Arrow Connector 18"/>
            <p:cNvCxnSpPr>
              <a:stCxn id="11"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Straight Arrow Connector 19"/>
            <p:cNvCxnSpPr>
              <a:stCxn id="9" idx="3"/>
              <a:endCxn id="6"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1" name="Straight Arrow Connector 20"/>
            <p:cNvCxnSpPr>
              <a:stCxn id="8"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Rectangle 21"/>
            <p:cNvSpPr/>
            <p:nvPr/>
          </p:nvSpPr>
          <p:spPr>
            <a:xfrm>
              <a:off x="3869270" y="3790791"/>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Server Sent Event</a:t>
              </a:r>
              <a:endParaRPr lang="nl-NL" sz="500" dirty="0"/>
            </a:p>
          </p:txBody>
        </p:sp>
        <p:sp>
          <p:nvSpPr>
            <p:cNvPr id="23" name="Left Arrow 22"/>
            <p:cNvSpPr/>
            <p:nvPr/>
          </p:nvSpPr>
          <p:spPr>
            <a:xfrm>
              <a:off x="3666655" y="3361666"/>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
            </a:p>
          </p:txBody>
        </p:sp>
      </p:grpSp>
    </p:spTree>
    <p:extLst>
      <p:ext uri="{BB962C8B-B14F-4D97-AF65-F5344CB8AC3E}">
        <p14:creationId xmlns:p14="http://schemas.microsoft.com/office/powerpoint/2010/main" val="72884094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135604" y="3495440"/>
            <a:ext cx="3695313" cy="1334158"/>
            <a:chOff x="542731" y="2938058"/>
            <a:chExt cx="6009615" cy="2036264"/>
          </a:xfrm>
        </p:grpSpPr>
        <p:sp>
          <p:nvSpPr>
            <p:cNvPr id="28" name="Rounded Rectangle 27"/>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
            </a:p>
          </p:txBody>
        </p:sp>
        <p:pic>
          <p:nvPicPr>
            <p:cNvPr id="29" name="Picture 28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30" name="Rounded Rectangle 29"/>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sp>
          <p:nvSpPr>
            <p:cNvPr id="31" name="Rounded Rectangle 30"/>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pic>
          <p:nvPicPr>
            <p:cNvPr id="32" name="Picture 2" descr="Image result for logo html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33" name="Rounded Rectangle 32"/>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sp>
          <p:nvSpPr>
            <p:cNvPr id="34" name="Rounded Rectangle 33"/>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500" dirty="0"/>
                <a:t>Client</a:t>
              </a:r>
            </a:p>
          </p:txBody>
        </p:sp>
        <p:pic>
          <p:nvPicPr>
            <p:cNvPr id="35"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36"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37"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pic>
          <p:nvPicPr>
            <p:cNvPr id="38"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906"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Straight Arrow Connector 38"/>
            <p:cNvCxnSpPr>
              <a:stCxn id="34"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0" name="Straight Arrow Connector 39"/>
            <p:cNvCxnSpPr>
              <a:stCxn id="33"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1" name="Straight Arrow Connector 40"/>
            <p:cNvCxnSpPr>
              <a:stCxn id="31" idx="3"/>
              <a:endCxn id="28"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42" name="Straight Arrow Connector 41"/>
            <p:cNvCxnSpPr>
              <a:stCxn id="30"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43" name="Rectangle 42"/>
            <p:cNvSpPr/>
            <p:nvPr/>
          </p:nvSpPr>
          <p:spPr>
            <a:xfrm>
              <a:off x="3869270" y="3790791"/>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Server Sent Event</a:t>
              </a:r>
              <a:endParaRPr lang="nl-NL" sz="500" dirty="0"/>
            </a:p>
          </p:txBody>
        </p:sp>
        <p:sp>
          <p:nvSpPr>
            <p:cNvPr id="44" name="Left Arrow 43"/>
            <p:cNvSpPr/>
            <p:nvPr/>
          </p:nvSpPr>
          <p:spPr>
            <a:xfrm>
              <a:off x="3666655" y="3361666"/>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
            </a:p>
          </p:txBody>
        </p:sp>
      </p:grpSp>
      <p:sp>
        <p:nvSpPr>
          <p:cNvPr id="2" name="Title 1"/>
          <p:cNvSpPr>
            <a:spLocks noGrp="1"/>
          </p:cNvSpPr>
          <p:nvPr>
            <p:ph type="title"/>
          </p:nvPr>
        </p:nvSpPr>
        <p:spPr/>
        <p:txBody>
          <a:bodyPr/>
          <a:lstStyle/>
          <a:p>
            <a:r>
              <a:rPr lang="en-US" dirty="0" smtClean="0"/>
              <a:t>Server sent event – Client side</a:t>
            </a:r>
            <a:endParaRPr lang="nl-NL" dirty="0"/>
          </a:p>
        </p:txBody>
      </p:sp>
      <p:pic>
        <p:nvPicPr>
          <p:cNvPr id="6" name="Picture 5"/>
          <p:cNvPicPr>
            <a:picLocks noChangeAspect="1"/>
          </p:cNvPicPr>
          <p:nvPr/>
        </p:nvPicPr>
        <p:blipFill>
          <a:blip r:embed="rId6"/>
          <a:stretch>
            <a:fillRect/>
          </a:stretch>
        </p:blipFill>
        <p:spPr>
          <a:xfrm>
            <a:off x="515606" y="1027768"/>
            <a:ext cx="4385628" cy="2018865"/>
          </a:xfrm>
          <a:prstGeom prst="rect">
            <a:avLst/>
          </a:prstGeom>
        </p:spPr>
      </p:pic>
      <p:pic>
        <p:nvPicPr>
          <p:cNvPr id="7" name="Picture 6"/>
          <p:cNvPicPr>
            <a:picLocks noChangeAspect="1"/>
          </p:cNvPicPr>
          <p:nvPr/>
        </p:nvPicPr>
        <p:blipFill>
          <a:blip r:embed="rId7"/>
          <a:stretch>
            <a:fillRect/>
          </a:stretch>
        </p:blipFill>
        <p:spPr>
          <a:xfrm>
            <a:off x="3347711" y="1981536"/>
            <a:ext cx="5740721" cy="2445908"/>
          </a:xfrm>
          <a:prstGeom prst="rect">
            <a:avLst/>
          </a:prstGeom>
        </p:spPr>
      </p:pic>
      <p:sp>
        <p:nvSpPr>
          <p:cNvPr id="8" name="Right Arrow 7"/>
          <p:cNvSpPr/>
          <p:nvPr/>
        </p:nvSpPr>
        <p:spPr>
          <a:xfrm>
            <a:off x="2549754" y="2820150"/>
            <a:ext cx="876706" cy="3214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Tree>
    <p:extLst>
      <p:ext uri="{BB962C8B-B14F-4D97-AF65-F5344CB8AC3E}">
        <p14:creationId xmlns:p14="http://schemas.microsoft.com/office/powerpoint/2010/main" val="27560155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b="15375"/>
          <a:stretch/>
        </p:blipFill>
        <p:spPr>
          <a:xfrm>
            <a:off x="584391" y="1356700"/>
            <a:ext cx="7920492" cy="3442181"/>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Live tweet stream</a:t>
            </a:r>
            <a:endParaRPr lang="nl-NL" dirty="0"/>
          </a:p>
        </p:txBody>
      </p:sp>
      <p:sp>
        <p:nvSpPr>
          <p:cNvPr id="4" name="Rectangle 3"/>
          <p:cNvSpPr/>
          <p:nvPr/>
        </p:nvSpPr>
        <p:spPr>
          <a:xfrm>
            <a:off x="2495764" y="2183496"/>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Server Sent Event</a:t>
            </a:r>
            <a:endParaRPr lang="nl-NL" sz="1266" dirty="0">
              <a:solidFill>
                <a:prstClr val="white"/>
              </a:solidFill>
              <a:latin typeface="Arial Unicode MS"/>
            </a:endParaRPr>
          </a:p>
        </p:txBody>
      </p:sp>
      <p:sp>
        <p:nvSpPr>
          <p:cNvPr id="5" name="Left Arrow 4"/>
          <p:cNvSpPr/>
          <p:nvPr/>
        </p:nvSpPr>
        <p:spPr>
          <a:xfrm>
            <a:off x="2293148" y="1754372"/>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1151" y="2125567"/>
            <a:ext cx="680174" cy="553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45487" y="2149978"/>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48975" y="1969778"/>
            <a:ext cx="1538900" cy="769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42813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7915385" cy="709935"/>
          </a:xfrm>
        </p:spPr>
        <p:txBody>
          <a:bodyPr/>
          <a:lstStyle/>
          <a:p>
            <a:r>
              <a:rPr lang="en-US" dirty="0" smtClean="0"/>
              <a:t>The case at hand</a:t>
            </a:r>
            <a:br>
              <a:rPr lang="en-US" dirty="0" smtClean="0"/>
            </a:br>
            <a:r>
              <a:rPr lang="en-US" dirty="0" smtClean="0"/>
              <a:t>Tweet Likes – client to server to all clients</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263069" y="2226700"/>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74906"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4335605" y="3980237"/>
            <a:ext cx="562790" cy="4575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21" name="Right Arrow 20"/>
          <p:cNvSpPr/>
          <p:nvPr/>
        </p:nvSpPr>
        <p:spPr>
          <a:xfrm>
            <a:off x="3206451" y="3554215"/>
            <a:ext cx="1582065" cy="19654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a:off x="3825288" y="3620325"/>
            <a:ext cx="957082" cy="61555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3849306" y="2468506"/>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41" name="Right Arrow 40"/>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352857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4</a:t>
            </a:fld>
            <a:endParaRPr lang="nl-NL"/>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4814" y="456094"/>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78956" y="3651022"/>
            <a:ext cx="4595463" cy="121895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55181" y="1983239"/>
            <a:ext cx="4481996"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smtClean="0"/>
              <a:t>Decoupled communication</a:t>
            </a:r>
          </a:p>
          <a:p>
            <a:pPr marL="285750" indent="-285750">
              <a:buFont typeface="Arial" panose="020B0604020202020204" pitchFamily="34" charset="0"/>
              <a:buChar char="•"/>
            </a:pPr>
            <a:r>
              <a:rPr lang="en-US" sz="1600" dirty="0" smtClean="0"/>
              <a:t>0, 1 or many followers</a:t>
            </a:r>
          </a:p>
          <a:p>
            <a:pPr marL="285750" indent="-285750">
              <a:buFont typeface="Arial" panose="020B0604020202020204" pitchFamily="34" charset="0"/>
              <a:buChar char="•"/>
            </a:pPr>
            <a:r>
              <a:rPr lang="en-US" sz="1600" dirty="0" smtClean="0"/>
              <a:t>Scalable number of messages (and parties)</a:t>
            </a:r>
          </a:p>
          <a:p>
            <a:pPr marL="285750" indent="-285750">
              <a:buFont typeface="Arial" panose="020B0604020202020204" pitchFamily="34" charset="0"/>
              <a:buChar char="•"/>
            </a:pPr>
            <a:r>
              <a:rPr lang="en-US" sz="1600" dirty="0" smtClean="0"/>
              <a:t>Reliable (mostly available, few messages lost)</a:t>
            </a:r>
          </a:p>
          <a:p>
            <a:pPr marL="285750" indent="-285750">
              <a:buFont typeface="Arial" panose="020B0604020202020204" pitchFamily="34" charset="0"/>
              <a:buChar char="•"/>
            </a:pPr>
            <a:r>
              <a:rPr lang="en-US" sz="1600" dirty="0" smtClean="0"/>
              <a:t>Full history</a:t>
            </a:r>
          </a:p>
          <a:p>
            <a:pPr marL="285750" indent="-285750">
              <a:buFont typeface="Arial" panose="020B0604020202020204" pitchFamily="34" charset="0"/>
              <a:buChar char="•"/>
            </a:pPr>
            <a:r>
              <a:rPr lang="en-US" sz="1600" dirty="0" smtClean="0"/>
              <a:t>Open: cross device, cross location</a:t>
            </a:r>
            <a:endParaRPr lang="nl-NL" sz="1600" dirty="0" err="1" smtClean="0"/>
          </a:p>
        </p:txBody>
      </p:sp>
      <p:sp>
        <p:nvSpPr>
          <p:cNvPr id="15" name="TextBox 14"/>
          <p:cNvSpPr txBox="1"/>
          <p:nvPr/>
        </p:nvSpPr>
        <p:spPr>
          <a:xfrm>
            <a:off x="5431140" y="1983239"/>
            <a:ext cx="3529812"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smtClean="0"/>
              <a:t>Not Sub-second, near real-time fast</a:t>
            </a:r>
          </a:p>
          <a:p>
            <a:pPr marL="285750" indent="-285750" algn="r">
              <a:buFont typeface="Arial" panose="020B0604020202020204" pitchFamily="34" charset="0"/>
              <a:buChar char="•"/>
            </a:pPr>
            <a:r>
              <a:rPr lang="en-US" sz="1600" dirty="0" smtClean="0"/>
              <a:t>Rate limited (#messages/minute)</a:t>
            </a:r>
          </a:p>
          <a:p>
            <a:pPr marL="285750" indent="-285750" algn="r">
              <a:buFont typeface="Arial" panose="020B0604020202020204" pitchFamily="34" charset="0"/>
              <a:buChar char="•"/>
            </a:pPr>
            <a:r>
              <a:rPr lang="en-US" sz="1600" dirty="0" smtClean="0"/>
              <a:t>Size limited (140-280 characters)</a:t>
            </a:r>
          </a:p>
          <a:p>
            <a:pPr marL="285750" indent="-285750" algn="r">
              <a:buFont typeface="Arial" panose="020B0604020202020204" pitchFamily="34" charset="0"/>
              <a:buChar char="•"/>
            </a:pPr>
            <a:r>
              <a:rPr lang="en-US" sz="1600" dirty="0" smtClean="0"/>
              <a:t>Format limited (text)</a:t>
            </a:r>
          </a:p>
          <a:p>
            <a:pPr marL="285750" indent="-285750" algn="r">
              <a:buFont typeface="Arial" panose="020B0604020202020204" pitchFamily="34" charset="0"/>
              <a:buChar char="•"/>
            </a:pPr>
            <a:r>
              <a:rPr lang="en-US" sz="1600" dirty="0" smtClean="0"/>
              <a:t>Not for private interactions</a:t>
            </a:r>
          </a:p>
          <a:p>
            <a:pPr marL="285750" indent="-285750" algn="r">
              <a:buFont typeface="Arial" panose="020B0604020202020204" pitchFamily="34" charset="0"/>
              <a:buChar char="•"/>
            </a:pPr>
            <a:r>
              <a:rPr lang="en-US" sz="1600" dirty="0" smtClean="0"/>
              <a:t>Not (really) for programmatic use</a:t>
            </a:r>
            <a:endParaRPr lang="nl-NL" sz="1600" dirty="0" err="1" smtClean="0"/>
          </a:p>
        </p:txBody>
      </p:sp>
      <p:pic>
        <p:nvPicPr>
          <p:cNvPr id="2050"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r="52764"/>
          <a:stretch/>
        </p:blipFill>
        <p:spPr bwMode="auto">
          <a:xfrm>
            <a:off x="121772" y="364099"/>
            <a:ext cx="1673226" cy="1610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a:stretch/>
        </p:blipFill>
        <p:spPr bwMode="auto">
          <a:xfrm>
            <a:off x="8117810" y="1169372"/>
            <a:ext cx="891404" cy="8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7915385" cy="709935"/>
          </a:xfrm>
        </p:spPr>
        <p:txBody>
          <a:bodyPr/>
          <a:lstStyle/>
          <a:p>
            <a:r>
              <a:rPr lang="en-US" dirty="0" smtClean="0"/>
              <a:t>The case at hand</a:t>
            </a:r>
            <a:br>
              <a:rPr lang="en-US" dirty="0" smtClean="0"/>
            </a:br>
            <a:r>
              <a:rPr lang="en-US" dirty="0" smtClean="0"/>
              <a:t>Web sockets – for bi directional push</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263069" y="2226700"/>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562"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4335605" y="3980237"/>
            <a:ext cx="562790" cy="4575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000" dirty="0">
                <a:solidFill>
                  <a:prstClr val="white"/>
                </a:solidFill>
                <a:latin typeface="Arial Unicode MS"/>
              </a:rPr>
              <a:t>SSE</a:t>
            </a:r>
            <a:endParaRPr lang="nl-NL" sz="1000" dirty="0">
              <a:solidFill>
                <a:prstClr val="white"/>
              </a:solidFill>
              <a:latin typeface="Arial Unicode MS"/>
            </a:endParaRPr>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171690" y="3403330"/>
            <a:ext cx="1861031" cy="80088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err="1">
                <a:solidFill>
                  <a:prstClr val="white"/>
                </a:solidFill>
                <a:latin typeface="Arial Unicode MS"/>
              </a:rPr>
              <a:t>WebSockets</a:t>
            </a:r>
            <a:endParaRPr lang="nl-NL" sz="1266" dirty="0">
              <a:solidFill>
                <a:prstClr val="white"/>
              </a:solidFill>
              <a:latin typeface="Arial Unicode MS"/>
            </a:endParaRPr>
          </a:p>
        </p:txBody>
      </p:sp>
      <p:sp>
        <p:nvSpPr>
          <p:cNvPr id="41" name="Rectangle 40"/>
          <p:cNvSpPr/>
          <p:nvPr/>
        </p:nvSpPr>
        <p:spPr>
          <a:xfrm>
            <a:off x="3849306" y="2468506"/>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40" name="Right Arrow 39"/>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418298860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515606" y="945720"/>
            <a:ext cx="5307185" cy="4033997"/>
          </a:xfrm>
          <a:prstGeom prst="rect">
            <a:avLst/>
          </a:prstGeom>
        </p:spPr>
      </p:pic>
      <p:sp>
        <p:nvSpPr>
          <p:cNvPr id="8" name="Heptagon 7"/>
          <p:cNvSpPr/>
          <p:nvPr/>
        </p:nvSpPr>
        <p:spPr>
          <a:xfrm>
            <a:off x="307929" y="1422378"/>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9" name="Heptagon 8"/>
          <p:cNvSpPr/>
          <p:nvPr/>
        </p:nvSpPr>
        <p:spPr>
          <a:xfrm>
            <a:off x="307929" y="1622304"/>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Heptagon 9"/>
          <p:cNvSpPr/>
          <p:nvPr/>
        </p:nvSpPr>
        <p:spPr>
          <a:xfrm>
            <a:off x="307929" y="2126320"/>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Heptagon 10"/>
          <p:cNvSpPr/>
          <p:nvPr/>
        </p:nvSpPr>
        <p:spPr>
          <a:xfrm>
            <a:off x="731670" y="2767366"/>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Heptagon 11"/>
          <p:cNvSpPr/>
          <p:nvPr/>
        </p:nvSpPr>
        <p:spPr>
          <a:xfrm>
            <a:off x="411767" y="4248589"/>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Rectangle 13"/>
          <p:cNvSpPr/>
          <p:nvPr/>
        </p:nvSpPr>
        <p:spPr>
          <a:xfrm>
            <a:off x="939347" y="2907821"/>
            <a:ext cx="2698984" cy="146118"/>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24126539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a:t>
            </a:r>
            <a:r>
              <a:rPr lang="en-US" dirty="0" smtClean="0"/>
              <a:t>Client </a:t>
            </a:r>
            <a:r>
              <a:rPr lang="en-US" dirty="0"/>
              <a:t>side</a:t>
            </a:r>
            <a:endParaRPr lang="nl-NL" dirty="0"/>
          </a:p>
        </p:txBody>
      </p:sp>
      <p:pic>
        <p:nvPicPr>
          <p:cNvPr id="3" name="Picture 2"/>
          <p:cNvPicPr>
            <a:picLocks noChangeAspect="1"/>
          </p:cNvPicPr>
          <p:nvPr/>
        </p:nvPicPr>
        <p:blipFill>
          <a:blip r:embed="rId2"/>
          <a:stretch>
            <a:fillRect/>
          </a:stretch>
        </p:blipFill>
        <p:spPr>
          <a:xfrm>
            <a:off x="577166" y="799826"/>
            <a:ext cx="4383530" cy="4156590"/>
          </a:xfrm>
          <a:prstGeom prst="rect">
            <a:avLst/>
          </a:prstGeom>
        </p:spPr>
      </p:pic>
    </p:spTree>
    <p:extLst>
      <p:ext uri="{BB962C8B-B14F-4D97-AF65-F5344CB8AC3E}">
        <p14:creationId xmlns:p14="http://schemas.microsoft.com/office/powerpoint/2010/main" val="1701069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15606" y="930399"/>
            <a:ext cx="7414654" cy="378697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Tweet </a:t>
            </a:r>
            <a:r>
              <a:rPr lang="en-US" i="1" dirty="0" smtClean="0"/>
              <a:t>likes</a:t>
            </a:r>
            <a:r>
              <a:rPr lang="en-US" dirty="0" smtClean="0"/>
              <a:t> broadcasting</a:t>
            </a:r>
            <a:endParaRPr lang="nl-NL" dirty="0"/>
          </a:p>
        </p:txBody>
      </p:sp>
      <p:pic>
        <p:nvPicPr>
          <p:cNvPr id="4"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9187" y="1853333"/>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5771650" y="1896800"/>
            <a:ext cx="1503233" cy="76711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a:solidFill>
                  <a:prstClr val="white"/>
                </a:solidFill>
                <a:latin typeface="Arial Unicode MS"/>
              </a:rPr>
              <a:t>WebSockets</a:t>
            </a:r>
            <a:endParaRPr lang="nl-NL" sz="1266">
              <a:solidFill>
                <a:prstClr val="white"/>
              </a:solidFill>
              <a:latin typeface="Arial Unicode MS"/>
            </a:endParaRPr>
          </a:p>
        </p:txBody>
      </p:sp>
      <p:sp>
        <p:nvSpPr>
          <p:cNvPr id="7" name="Right Arrow 6"/>
          <p:cNvSpPr/>
          <p:nvPr/>
        </p:nvSpPr>
        <p:spPr>
          <a:xfrm>
            <a:off x="840177" y="3660327"/>
            <a:ext cx="1147024" cy="416435"/>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844">
                <a:solidFill>
                  <a:prstClr val="white"/>
                </a:solidFill>
                <a:latin typeface="Arial Unicode MS"/>
              </a:rPr>
              <a:t>WebSockets</a:t>
            </a:r>
            <a:endParaRPr lang="nl-NL" sz="844">
              <a:solidFill>
                <a:prstClr val="white"/>
              </a:solidFill>
              <a:latin typeface="Arial Unicode MS"/>
            </a:endParaRPr>
          </a:p>
        </p:txBody>
      </p:sp>
    </p:spTree>
    <p:extLst>
      <p:ext uri="{BB962C8B-B14F-4D97-AF65-F5344CB8AC3E}">
        <p14:creationId xmlns:p14="http://schemas.microsoft.com/office/powerpoint/2010/main" val="30843827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7915385" cy="709935"/>
          </a:xfrm>
        </p:spPr>
        <p:txBody>
          <a:bodyPr/>
          <a:lstStyle/>
          <a:p>
            <a:r>
              <a:rPr lang="en-US" dirty="0" smtClean="0"/>
              <a:t>The case at hand</a:t>
            </a:r>
            <a:br>
              <a:rPr lang="en-US" dirty="0" smtClean="0"/>
            </a:br>
            <a:r>
              <a:rPr lang="en-US" dirty="0" smtClean="0"/>
              <a:t>Streaming analysis of tweet events </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008039" y="2057719"/>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195579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562"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4335605" y="3980237"/>
            <a:ext cx="562790" cy="45751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000" dirty="0">
                <a:solidFill>
                  <a:prstClr val="white"/>
                </a:solidFill>
                <a:latin typeface="Arial Unicode MS"/>
              </a:rPr>
              <a:t>SSE</a:t>
            </a:r>
            <a:endParaRPr lang="nl-NL" sz="1000" dirty="0">
              <a:solidFill>
                <a:prstClr val="white"/>
              </a:solidFill>
              <a:latin typeface="Arial Unicode MS"/>
            </a:endParaRPr>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171690" y="3403330"/>
            <a:ext cx="1861031" cy="80088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err="1">
                <a:solidFill>
                  <a:prstClr val="white"/>
                </a:solidFill>
                <a:latin typeface="Arial Unicode MS"/>
              </a:rPr>
              <a:t>WebSockets</a:t>
            </a:r>
            <a:endParaRPr lang="nl-NL" sz="1266" dirty="0">
              <a:solidFill>
                <a:prstClr val="white"/>
              </a:solidFill>
              <a:latin typeface="Arial Unicode MS"/>
            </a:endParaRPr>
          </a:p>
        </p:txBody>
      </p:sp>
      <p:sp>
        <p:nvSpPr>
          <p:cNvPr id="40" name="Rectangle 39"/>
          <p:cNvSpPr/>
          <p:nvPr/>
        </p:nvSpPr>
        <p:spPr>
          <a:xfrm>
            <a:off x="3317176" y="2248840"/>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33" name="Rectangle 32"/>
          <p:cNvSpPr/>
          <p:nvPr/>
        </p:nvSpPr>
        <p:spPr>
          <a:xfrm>
            <a:off x="3770142" y="2426392"/>
            <a:ext cx="1105842" cy="1064754"/>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black"/>
                </a:solidFill>
                <a:latin typeface="Arial Unicode MS"/>
              </a:rPr>
              <a:t>Show live tweet aggregates per conference</a:t>
            </a:r>
            <a:endParaRPr lang="nl-NL" sz="1200" dirty="0">
              <a:solidFill>
                <a:prstClr val="black"/>
              </a:solidFill>
              <a:latin typeface="Arial Unicode MS"/>
            </a:endParaRPr>
          </a:p>
        </p:txBody>
      </p:sp>
      <p:sp>
        <p:nvSpPr>
          <p:cNvPr id="41" name="Right Arrow 40"/>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48779790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8628395" cy="709935"/>
          </a:xfrm>
        </p:spPr>
        <p:txBody>
          <a:bodyPr/>
          <a:lstStyle/>
          <a:p>
            <a:r>
              <a:rPr lang="en-US" dirty="0" smtClean="0"/>
              <a:t>The case at hand - Streaming analysis of Tweets</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3008039" y="2057719"/>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296070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562"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2857034" y="32891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171690" y="3403330"/>
            <a:ext cx="1861031" cy="80088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err="1">
                <a:solidFill>
                  <a:prstClr val="white"/>
                </a:solidFill>
                <a:latin typeface="Arial Unicode MS"/>
              </a:rPr>
              <a:t>WebSockets</a:t>
            </a:r>
            <a:endParaRPr lang="nl-NL" sz="1266" dirty="0">
              <a:solidFill>
                <a:prstClr val="white"/>
              </a:solidFill>
              <a:latin typeface="Arial Unicode MS"/>
            </a:endParaRPr>
          </a:p>
        </p:txBody>
      </p:sp>
      <p:sp>
        <p:nvSpPr>
          <p:cNvPr id="40" name="Rectangle 39"/>
          <p:cNvSpPr/>
          <p:nvPr/>
        </p:nvSpPr>
        <p:spPr>
          <a:xfrm>
            <a:off x="3317176" y="2248840"/>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33" name="Rectangle 32"/>
          <p:cNvSpPr/>
          <p:nvPr/>
        </p:nvSpPr>
        <p:spPr>
          <a:xfrm>
            <a:off x="3770142" y="2426392"/>
            <a:ext cx="1105842" cy="1064754"/>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black"/>
                </a:solidFill>
                <a:latin typeface="Arial Unicode MS"/>
              </a:rPr>
              <a:t>Show live tweet aggregates per conference</a:t>
            </a:r>
            <a:endParaRPr lang="nl-NL" sz="1200" dirty="0">
              <a:solidFill>
                <a:prstClr val="black"/>
              </a:solidFill>
              <a:latin typeface="Arial Unicode MS"/>
            </a:endParaRPr>
          </a:p>
        </p:txBody>
      </p:sp>
      <p:sp>
        <p:nvSpPr>
          <p:cNvPr id="41" name="Rounded Rectangle 40"/>
          <p:cNvSpPr/>
          <p:nvPr/>
        </p:nvSpPr>
        <p:spPr>
          <a:xfrm>
            <a:off x="6748752" y="2057621"/>
            <a:ext cx="1227500"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1200" dirty="0" err="1">
                <a:solidFill>
                  <a:prstClr val="white"/>
                </a:solidFill>
                <a:latin typeface="Arial Unicode MS"/>
              </a:rPr>
              <a:t>tweetAnalytics</a:t>
            </a:r>
            <a:r>
              <a:rPr lang="nl-NL" sz="1200" dirty="0">
                <a:solidFill>
                  <a:prstClr val="white"/>
                </a:solidFill>
                <a:latin typeface="Arial Unicode MS"/>
              </a:rPr>
              <a:t/>
            </a:r>
            <a:br>
              <a:rPr lang="nl-NL" sz="1200" dirty="0">
                <a:solidFill>
                  <a:prstClr val="white"/>
                </a:solidFill>
                <a:latin typeface="Arial Unicode MS"/>
              </a:rPr>
            </a:br>
            <a:r>
              <a:rPr lang="nl-NL" sz="1200" dirty="0">
                <a:solidFill>
                  <a:prstClr val="white"/>
                </a:solidFill>
                <a:latin typeface="Arial Unicode MS"/>
              </a:rPr>
              <a:t>Topic</a:t>
            </a:r>
          </a:p>
        </p:txBody>
      </p:sp>
      <p:sp>
        <p:nvSpPr>
          <p:cNvPr id="42" name="Lightning Bolt 41"/>
          <p:cNvSpPr/>
          <p:nvPr/>
        </p:nvSpPr>
        <p:spPr>
          <a:xfrm>
            <a:off x="6307169" y="32464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3" name="Rounded Rectangle 42"/>
          <p:cNvSpPr/>
          <p:nvPr/>
        </p:nvSpPr>
        <p:spPr>
          <a:xfrm>
            <a:off x="7198849" y="2893007"/>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Streaming Tweets Aggregation</a:t>
            </a:r>
          </a:p>
        </p:txBody>
      </p:sp>
      <p:sp>
        <p:nvSpPr>
          <p:cNvPr id="44" name="TextBox 43"/>
          <p:cNvSpPr txBox="1"/>
          <p:nvPr/>
        </p:nvSpPr>
        <p:spPr>
          <a:xfrm>
            <a:off x="7854513" y="2894974"/>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45" name="Lightning Bolt 44"/>
          <p:cNvSpPr/>
          <p:nvPr/>
        </p:nvSpPr>
        <p:spPr>
          <a:xfrm>
            <a:off x="7107308" y="296932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6" name="Right Arrow 45"/>
          <p:cNvSpPr/>
          <p:nvPr/>
        </p:nvSpPr>
        <p:spPr>
          <a:xfrm>
            <a:off x="8049579" y="3293628"/>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7" name="Lightning Bolt 46"/>
          <p:cNvSpPr/>
          <p:nvPr/>
        </p:nvSpPr>
        <p:spPr>
          <a:xfrm>
            <a:off x="7976252" y="231972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9457" y="3313514"/>
            <a:ext cx="595932" cy="365940"/>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6407261" y="2513303"/>
            <a:ext cx="759812" cy="642918"/>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9" name="Freeform 48"/>
          <p:cNvSpPr/>
          <p:nvPr/>
        </p:nvSpPr>
        <p:spPr>
          <a:xfrm>
            <a:off x="7839215" y="2476774"/>
            <a:ext cx="731625" cy="847483"/>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9" name="Left Arrow 18"/>
          <p:cNvSpPr/>
          <p:nvPr/>
        </p:nvSpPr>
        <p:spPr>
          <a:xfrm>
            <a:off x="4152163" y="3980238"/>
            <a:ext cx="746232"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50" name="Freeform 49"/>
          <p:cNvSpPr/>
          <p:nvPr/>
        </p:nvSpPr>
        <p:spPr>
          <a:xfrm>
            <a:off x="6275756" y="2535221"/>
            <a:ext cx="679447" cy="957071"/>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52" name="Straight Arrow Connector 51"/>
          <p:cNvCxnSpPr>
            <a:stCxn id="50" idx="2"/>
            <a:endCxn id="19" idx="3"/>
          </p:cNvCxnSpPr>
          <p:nvPr/>
        </p:nvCxnSpPr>
        <p:spPr>
          <a:xfrm flipH="1">
            <a:off x="4898396" y="3492292"/>
            <a:ext cx="1377360" cy="8295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ight Arrow 50"/>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370291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animBg="1"/>
      <p:bldP spid="46" grpId="0" animBg="1"/>
      <p:bldP spid="47" grpId="0" animBg="1"/>
      <p:bldP spid="29" grpId="0" animBg="1"/>
      <p:bldP spid="49" grpId="0" animBg="1"/>
      <p:bldP spid="5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3" name="Text Placeholder 2"/>
          <p:cNvSpPr>
            <a:spLocks noGrp="1"/>
          </p:cNvSpPr>
          <p:nvPr>
            <p:ph type="body" sz="quarter" idx="10"/>
          </p:nvPr>
        </p:nvSpPr>
        <p:spPr/>
        <p:txBody>
          <a:bodyPr>
            <a:normAutofit fontScale="85000" lnSpcReduction="20000"/>
          </a:bodyPr>
          <a:lstStyle/>
          <a:p>
            <a:r>
              <a:rPr lang="nl-NL" dirty="0" smtClean="0"/>
              <a:t>Real Time Event [Stream] Processing </a:t>
            </a:r>
            <a:r>
              <a:rPr lang="nl-NL" dirty="0" err="1" smtClean="0"/>
              <a:t>integrated</a:t>
            </a:r>
            <a:r>
              <a:rPr lang="nl-NL" dirty="0" smtClean="0"/>
              <a:t> </a:t>
            </a:r>
            <a:r>
              <a:rPr lang="nl-NL" dirty="0" err="1" smtClean="0"/>
              <a:t>into</a:t>
            </a:r>
            <a:r>
              <a:rPr lang="nl-NL" dirty="0" smtClean="0"/>
              <a:t> </a:t>
            </a:r>
            <a:r>
              <a:rPr lang="nl-NL" dirty="0" err="1" smtClean="0"/>
              <a:t>Kafka</a:t>
            </a:r>
            <a:endParaRPr lang="nl-NL" dirty="0" smtClean="0"/>
          </a:p>
          <a:p>
            <a:pPr lvl="1"/>
            <a:r>
              <a:rPr lang="nl-NL" dirty="0" err="1" smtClean="0"/>
              <a:t>Aggregations</a:t>
            </a:r>
            <a:r>
              <a:rPr lang="nl-NL" dirty="0" smtClean="0"/>
              <a:t> &amp; Top-N</a:t>
            </a:r>
          </a:p>
          <a:p>
            <a:pPr lvl="1"/>
            <a:r>
              <a:rPr lang="nl-NL" dirty="0" smtClean="0"/>
              <a:t>Time Windows</a:t>
            </a:r>
          </a:p>
          <a:p>
            <a:pPr lvl="1"/>
            <a:r>
              <a:rPr lang="nl-NL" dirty="0" err="1" smtClean="0"/>
              <a:t>Continuous</a:t>
            </a:r>
            <a:r>
              <a:rPr lang="nl-NL" dirty="0" smtClean="0"/>
              <a:t> </a:t>
            </a:r>
            <a:r>
              <a:rPr lang="nl-NL" dirty="0" err="1" smtClean="0"/>
              <a:t>Queries</a:t>
            </a:r>
            <a:r>
              <a:rPr lang="nl-NL" dirty="0" smtClean="0"/>
              <a:t> </a:t>
            </a:r>
          </a:p>
          <a:p>
            <a:pPr lvl="1"/>
            <a:r>
              <a:rPr lang="nl-NL" dirty="0" err="1" smtClean="0"/>
              <a:t>Latest</a:t>
            </a:r>
            <a:r>
              <a:rPr lang="nl-NL" dirty="0" smtClean="0"/>
              <a:t> State (event </a:t>
            </a:r>
            <a:r>
              <a:rPr lang="nl-NL" dirty="0" err="1" smtClean="0"/>
              <a:t>sourcing</a:t>
            </a:r>
            <a:r>
              <a:rPr lang="nl-NL" smtClean="0"/>
              <a:t>)</a:t>
            </a:r>
            <a:endParaRPr lang="nl-NL" dirty="0" smtClean="0"/>
          </a:p>
          <a:p>
            <a:r>
              <a:rPr lang="nl-NL" dirty="0" smtClean="0"/>
              <a:t>Turn Stream (of changes) </a:t>
            </a:r>
            <a:r>
              <a:rPr lang="nl-NL" dirty="0" err="1" smtClean="0"/>
              <a:t>into</a:t>
            </a:r>
            <a:r>
              <a:rPr lang="nl-NL" dirty="0" smtClean="0"/>
              <a:t> </a:t>
            </a:r>
            <a:r>
              <a:rPr lang="nl-NL" dirty="0" err="1" smtClean="0"/>
              <a:t>Table</a:t>
            </a:r>
            <a:r>
              <a:rPr lang="nl-NL" dirty="0" smtClean="0"/>
              <a:t/>
            </a:r>
            <a:br>
              <a:rPr lang="nl-NL" dirty="0" smtClean="0"/>
            </a:br>
            <a:r>
              <a:rPr lang="nl-NL" dirty="0" smtClean="0"/>
              <a:t>(of most recent or </a:t>
            </a:r>
            <a:r>
              <a:rPr lang="nl-NL" dirty="0" err="1" smtClean="0"/>
              <a:t>current</a:t>
            </a:r>
            <a:r>
              <a:rPr lang="nl-NL" dirty="0" smtClean="0"/>
              <a:t> state)</a:t>
            </a:r>
          </a:p>
          <a:p>
            <a:pPr lvl="1"/>
            <a:r>
              <a:rPr lang="nl-NL" dirty="0" smtClean="0"/>
              <a:t>Part of </a:t>
            </a:r>
            <a:r>
              <a:rPr lang="nl-NL" dirty="0" err="1" smtClean="0"/>
              <a:t>the</a:t>
            </a:r>
            <a:r>
              <a:rPr lang="nl-NL" dirty="0" smtClean="0"/>
              <a:t> state </a:t>
            </a:r>
            <a:r>
              <a:rPr lang="nl-NL" dirty="0" err="1" smtClean="0"/>
              <a:t>can</a:t>
            </a:r>
            <a:r>
              <a:rPr lang="nl-NL" dirty="0" smtClean="0"/>
              <a:t> </a:t>
            </a:r>
            <a:r>
              <a:rPr lang="nl-NL" dirty="0" err="1" smtClean="0"/>
              <a:t>be</a:t>
            </a:r>
            <a:r>
              <a:rPr lang="nl-NL" dirty="0" smtClean="0"/>
              <a:t> </a:t>
            </a:r>
            <a:r>
              <a:rPr lang="nl-NL" dirty="0" err="1" smtClean="0"/>
              <a:t>quite</a:t>
            </a:r>
            <a:r>
              <a:rPr lang="nl-NL" dirty="0" smtClean="0"/>
              <a:t> </a:t>
            </a:r>
            <a:r>
              <a:rPr lang="nl-NL" dirty="0" err="1" smtClean="0"/>
              <a:t>old</a:t>
            </a:r>
            <a:endParaRPr lang="nl-NL" dirty="0" smtClean="0"/>
          </a:p>
          <a:p>
            <a:r>
              <a:rPr lang="nl-NL" dirty="0" smtClean="0"/>
              <a:t>A </a:t>
            </a:r>
            <a:r>
              <a:rPr lang="nl-NL" dirty="0" err="1" smtClean="0"/>
              <a:t>Kafka</a:t>
            </a:r>
            <a:r>
              <a:rPr lang="nl-NL" dirty="0" smtClean="0"/>
              <a:t> Streams </a:t>
            </a:r>
            <a:r>
              <a:rPr lang="nl-NL" dirty="0" err="1" smtClean="0"/>
              <a:t>client</a:t>
            </a:r>
            <a:r>
              <a:rPr lang="nl-NL" dirty="0" smtClean="0"/>
              <a:t> </a:t>
            </a:r>
            <a:r>
              <a:rPr lang="nl-NL" dirty="0" err="1" smtClean="0"/>
              <a:t>will</a:t>
            </a:r>
            <a:r>
              <a:rPr lang="nl-NL" dirty="0" smtClean="0"/>
              <a:t> have state</a:t>
            </a:r>
            <a:br>
              <a:rPr lang="nl-NL" dirty="0" smtClean="0"/>
            </a:br>
            <a:r>
              <a:rPr lang="nl-NL" dirty="0" smtClean="0"/>
              <a:t>in memory</a:t>
            </a:r>
          </a:p>
          <a:p>
            <a:pPr lvl="1"/>
            <a:r>
              <a:rPr lang="nl-NL" dirty="0" smtClean="0"/>
              <a:t>Always </a:t>
            </a:r>
            <a:r>
              <a:rPr lang="nl-NL" dirty="0" err="1" smtClean="0"/>
              <a:t>to</a:t>
            </a:r>
            <a:r>
              <a:rPr lang="nl-NL" dirty="0" smtClean="0"/>
              <a:t> </a:t>
            </a:r>
            <a:r>
              <a:rPr lang="nl-NL" dirty="0" err="1" smtClean="0"/>
              <a:t>be</a:t>
            </a:r>
            <a:r>
              <a:rPr lang="nl-NL" dirty="0" smtClean="0"/>
              <a:t> </a:t>
            </a:r>
            <a:r>
              <a:rPr lang="nl-NL" dirty="0" err="1" smtClean="0"/>
              <a:t>recreated</a:t>
            </a:r>
            <a:r>
              <a:rPr lang="nl-NL" dirty="0" smtClean="0"/>
              <a:t> </a:t>
            </a:r>
            <a:r>
              <a:rPr lang="nl-NL" dirty="0" err="1" smtClean="0"/>
              <a:t>from</a:t>
            </a:r>
            <a:r>
              <a:rPr lang="nl-NL" dirty="0" smtClean="0"/>
              <a:t> topic </a:t>
            </a:r>
            <a:r>
              <a:rPr lang="nl-NL" dirty="0" err="1" smtClean="0"/>
              <a:t>partition</a:t>
            </a:r>
            <a:r>
              <a:rPr lang="nl-NL" dirty="0" smtClean="0"/>
              <a:t/>
            </a:r>
            <a:br>
              <a:rPr lang="nl-NL" dirty="0" smtClean="0"/>
            </a:br>
            <a:r>
              <a:rPr lang="nl-NL" dirty="0" smtClean="0"/>
              <a:t>log files</a:t>
            </a:r>
          </a:p>
          <a:p>
            <a:r>
              <a:rPr lang="nl-NL" dirty="0" err="1" smtClean="0"/>
              <a:t>Note</a:t>
            </a:r>
            <a:r>
              <a:rPr lang="nl-NL" dirty="0" smtClean="0"/>
              <a:t>: </a:t>
            </a:r>
            <a:r>
              <a:rPr lang="nl-NL" dirty="0" err="1" smtClean="0"/>
              <a:t>Kafka</a:t>
            </a:r>
            <a:r>
              <a:rPr lang="nl-NL" dirty="0" smtClean="0"/>
              <a:t> Streams is </a:t>
            </a:r>
            <a:r>
              <a:rPr lang="nl-NL" dirty="0" err="1" smtClean="0"/>
              <a:t>relatively</a:t>
            </a:r>
            <a:r>
              <a:rPr lang="nl-NL" dirty="0" smtClean="0"/>
              <a:t> new</a:t>
            </a:r>
          </a:p>
          <a:p>
            <a:pPr lvl="1"/>
            <a:r>
              <a:rPr lang="nl-NL" dirty="0" err="1" smtClean="0"/>
              <a:t>Only</a:t>
            </a:r>
            <a:r>
              <a:rPr lang="nl-NL" dirty="0" smtClean="0"/>
              <a:t> support for Java </a:t>
            </a:r>
            <a:r>
              <a:rPr lang="nl-NL" dirty="0" err="1" smtClean="0"/>
              <a:t>clients</a:t>
            </a:r>
            <a:endParaRPr lang="en-US" dirty="0"/>
          </a:p>
        </p:txBody>
      </p:sp>
      <p:pic>
        <p:nvPicPr>
          <p:cNvPr id="4098" name="Picture 2" descr="Image result for kafka conn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591" y="2473805"/>
            <a:ext cx="3852484" cy="2395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48421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2682173" y="1628065"/>
            <a:ext cx="0" cy="22301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4" name="TextBox 3"/>
          <p:cNvSpPr txBox="1"/>
          <p:nvPr/>
        </p:nvSpPr>
        <p:spPr>
          <a:xfrm>
            <a:off x="773559" y="120227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5" name="Rectangle 4"/>
          <p:cNvSpPr/>
          <p:nvPr/>
        </p:nvSpPr>
        <p:spPr>
          <a:xfrm>
            <a:off x="632469" y="141200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6" name="Rectangle 5"/>
          <p:cNvSpPr/>
          <p:nvPr/>
        </p:nvSpPr>
        <p:spPr>
          <a:xfrm>
            <a:off x="1274930"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7" name="Rectangle 6"/>
          <p:cNvSpPr/>
          <p:nvPr/>
        </p:nvSpPr>
        <p:spPr>
          <a:xfrm>
            <a:off x="1086958" y="1445728"/>
            <a:ext cx="161184" cy="1486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8" name="Rectangle 7"/>
          <p:cNvSpPr/>
          <p:nvPr/>
        </p:nvSpPr>
        <p:spPr>
          <a:xfrm>
            <a:off x="898986" y="1445728"/>
            <a:ext cx="161184" cy="148617"/>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711013"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1" name="Straight Arrow Connector 10"/>
          <p:cNvCxnSpPr>
            <a:stCxn id="5" idx="3"/>
          </p:cNvCxnSpPr>
          <p:nvPr/>
        </p:nvCxnSpPr>
        <p:spPr>
          <a:xfrm>
            <a:off x="1471706" y="1531403"/>
            <a:ext cx="7115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226773" y="1445727"/>
            <a:ext cx="910800"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1266" dirty="0">
                <a:solidFill>
                  <a:prstClr val="white"/>
                </a:solidFill>
                <a:latin typeface="Arial Unicode MS"/>
              </a:rPr>
              <a:t>Filter</a:t>
            </a:r>
            <a:endParaRPr lang="en-US" sz="1266" dirty="0">
              <a:solidFill>
                <a:prstClr val="white"/>
              </a:solidFill>
              <a:latin typeface="Arial Unicode MS"/>
            </a:endParaRPr>
          </a:p>
        </p:txBody>
      </p:sp>
      <p:sp>
        <p:nvSpPr>
          <p:cNvPr id="13" name="Oval 12"/>
          <p:cNvSpPr/>
          <p:nvPr/>
        </p:nvSpPr>
        <p:spPr>
          <a:xfrm>
            <a:off x="2129666" y="2041766"/>
            <a:ext cx="1105015"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Aggregate</a:t>
            </a:r>
            <a:endParaRPr lang="en-US" sz="949" dirty="0">
              <a:solidFill>
                <a:prstClr val="white"/>
              </a:solidFill>
              <a:latin typeface="Arial Unicode MS"/>
            </a:endParaRPr>
          </a:p>
        </p:txBody>
      </p:sp>
      <p:sp>
        <p:nvSpPr>
          <p:cNvPr id="14" name="Oval 13"/>
          <p:cNvSpPr/>
          <p:nvPr/>
        </p:nvSpPr>
        <p:spPr>
          <a:xfrm>
            <a:off x="2129666" y="2577531"/>
            <a:ext cx="1105015"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Join</a:t>
            </a:r>
            <a:endParaRPr lang="en-US" sz="949" dirty="0">
              <a:solidFill>
                <a:prstClr val="white"/>
              </a:solidFill>
              <a:latin typeface="Arial Unicode MS"/>
            </a:endParaRPr>
          </a:p>
        </p:txBody>
      </p:sp>
      <p:sp>
        <p:nvSpPr>
          <p:cNvPr id="15" name="TextBox 14"/>
          <p:cNvSpPr txBox="1"/>
          <p:nvPr/>
        </p:nvSpPr>
        <p:spPr>
          <a:xfrm>
            <a:off x="4383275" y="2339575"/>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6" name="Rectangle 15"/>
          <p:cNvSpPr/>
          <p:nvPr/>
        </p:nvSpPr>
        <p:spPr>
          <a:xfrm>
            <a:off x="4242185" y="2549303"/>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7" name="Rectangle 16"/>
          <p:cNvSpPr/>
          <p:nvPr/>
        </p:nvSpPr>
        <p:spPr>
          <a:xfrm>
            <a:off x="4884646"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8" name="Rectangle 17"/>
          <p:cNvSpPr/>
          <p:nvPr/>
        </p:nvSpPr>
        <p:spPr>
          <a:xfrm>
            <a:off x="4696674"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 name="Rectangle 18"/>
          <p:cNvSpPr/>
          <p:nvPr/>
        </p:nvSpPr>
        <p:spPr>
          <a:xfrm>
            <a:off x="4508702"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0" name="Rectangle 19"/>
          <p:cNvSpPr/>
          <p:nvPr/>
        </p:nvSpPr>
        <p:spPr>
          <a:xfrm>
            <a:off x="4320729"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Straight Arrow Connector 21"/>
          <p:cNvCxnSpPr>
            <a:stCxn id="16" idx="1"/>
            <a:endCxn id="14" idx="6"/>
          </p:cNvCxnSpPr>
          <p:nvPr/>
        </p:nvCxnSpPr>
        <p:spPr>
          <a:xfrm flipH="1">
            <a:off x="3234681" y="2668699"/>
            <a:ext cx="100750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129666" y="3086507"/>
            <a:ext cx="1105015" cy="3513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00" dirty="0">
                <a:solidFill>
                  <a:prstClr val="white"/>
                </a:solidFill>
                <a:latin typeface="Arial Unicode MS"/>
              </a:rPr>
              <a:t>Map (</a:t>
            </a:r>
            <a:r>
              <a:rPr lang="nl-NL" sz="900" dirty="0" err="1">
                <a:solidFill>
                  <a:prstClr val="white"/>
                </a:solidFill>
                <a:latin typeface="Arial Unicode MS"/>
              </a:rPr>
              <a:t>Xform</a:t>
            </a:r>
            <a:r>
              <a:rPr lang="nl-NL" sz="900" dirty="0">
                <a:solidFill>
                  <a:prstClr val="white"/>
                </a:solidFill>
                <a:latin typeface="Arial Unicode MS"/>
              </a:rPr>
              <a:t>)</a:t>
            </a:r>
            <a:endParaRPr lang="en-US" sz="900" dirty="0">
              <a:solidFill>
                <a:prstClr val="white"/>
              </a:solidFill>
              <a:latin typeface="Arial Unicode MS"/>
            </a:endParaRPr>
          </a:p>
        </p:txBody>
      </p:sp>
      <p:sp>
        <p:nvSpPr>
          <p:cNvPr id="24" name="Oval 23"/>
          <p:cNvSpPr/>
          <p:nvPr/>
        </p:nvSpPr>
        <p:spPr>
          <a:xfrm>
            <a:off x="2129666" y="3675849"/>
            <a:ext cx="1105015"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Publish</a:t>
            </a:r>
            <a:endParaRPr lang="en-US" sz="949" dirty="0">
              <a:solidFill>
                <a:prstClr val="white"/>
              </a:solidFill>
              <a:latin typeface="Arial Unicode MS"/>
            </a:endParaRPr>
          </a:p>
        </p:txBody>
      </p:sp>
      <p:sp>
        <p:nvSpPr>
          <p:cNvPr id="29" name="TextBox 28"/>
          <p:cNvSpPr txBox="1"/>
          <p:nvPr/>
        </p:nvSpPr>
        <p:spPr>
          <a:xfrm>
            <a:off x="4391357" y="3437893"/>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30" name="Rectangle 29"/>
          <p:cNvSpPr/>
          <p:nvPr/>
        </p:nvSpPr>
        <p:spPr>
          <a:xfrm>
            <a:off x="4250267" y="3647621"/>
            <a:ext cx="1850756"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31" name="Rectangle 30"/>
          <p:cNvSpPr/>
          <p:nvPr/>
        </p:nvSpPr>
        <p:spPr>
          <a:xfrm>
            <a:off x="4920650"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2" name="Rectangle 31"/>
          <p:cNvSpPr/>
          <p:nvPr/>
        </p:nvSpPr>
        <p:spPr>
          <a:xfrm>
            <a:off x="4723370"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3" name="Rectangle 32"/>
          <p:cNvSpPr/>
          <p:nvPr/>
        </p:nvSpPr>
        <p:spPr>
          <a:xfrm>
            <a:off x="4526091"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4" name="Rectangle 33"/>
          <p:cNvSpPr/>
          <p:nvPr/>
        </p:nvSpPr>
        <p:spPr>
          <a:xfrm>
            <a:off x="4328811"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5" name="Rectangle 34"/>
          <p:cNvSpPr/>
          <p:nvPr/>
        </p:nvSpPr>
        <p:spPr>
          <a:xfrm>
            <a:off x="5315209"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6" name="Rectangle 35"/>
          <p:cNvSpPr/>
          <p:nvPr/>
        </p:nvSpPr>
        <p:spPr>
          <a:xfrm>
            <a:off x="5117930"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7" name="Rectangle 36"/>
          <p:cNvSpPr/>
          <p:nvPr/>
        </p:nvSpPr>
        <p:spPr>
          <a:xfrm>
            <a:off x="5709770"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8" name="Rectangle 37"/>
          <p:cNvSpPr/>
          <p:nvPr/>
        </p:nvSpPr>
        <p:spPr>
          <a:xfrm>
            <a:off x="5512489" y="3681342"/>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0" name="Straight Arrow Connector 39"/>
          <p:cNvCxnSpPr>
            <a:stCxn id="24" idx="6"/>
          </p:cNvCxnSpPr>
          <p:nvPr/>
        </p:nvCxnSpPr>
        <p:spPr>
          <a:xfrm flipV="1">
            <a:off x="3234681" y="3755650"/>
            <a:ext cx="1086049" cy="1136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63192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2682173" y="1628065"/>
            <a:ext cx="0" cy="243043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Example</a:t>
            </a:r>
            <a:r>
              <a:rPr lang="nl-NL" dirty="0" smtClean="0"/>
              <a:t> of </a:t>
            </a:r>
            <a:r>
              <a:rPr lang="nl-NL" dirty="0" err="1" smtClean="0"/>
              <a:t>Kafka</a:t>
            </a:r>
            <a:r>
              <a:rPr lang="nl-NL" dirty="0" smtClean="0"/>
              <a:t> streams</a:t>
            </a:r>
            <a:endParaRPr lang="en-US" dirty="0"/>
          </a:p>
        </p:txBody>
      </p:sp>
      <p:sp>
        <p:nvSpPr>
          <p:cNvPr id="4" name="TextBox 3"/>
          <p:cNvSpPr txBox="1"/>
          <p:nvPr/>
        </p:nvSpPr>
        <p:spPr>
          <a:xfrm>
            <a:off x="773559" y="120227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5" name="Rectangle 4"/>
          <p:cNvSpPr/>
          <p:nvPr/>
        </p:nvSpPr>
        <p:spPr>
          <a:xfrm>
            <a:off x="632469" y="141200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6" name="Rectangle 5"/>
          <p:cNvSpPr/>
          <p:nvPr/>
        </p:nvSpPr>
        <p:spPr>
          <a:xfrm>
            <a:off x="1274930"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7" name="Rectangle 6"/>
          <p:cNvSpPr/>
          <p:nvPr/>
        </p:nvSpPr>
        <p:spPr>
          <a:xfrm>
            <a:off x="1086958"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898986"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711013" y="144572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1" name="Straight Arrow Connector 10"/>
          <p:cNvCxnSpPr>
            <a:stCxn id="5" idx="3"/>
          </p:cNvCxnSpPr>
          <p:nvPr/>
        </p:nvCxnSpPr>
        <p:spPr>
          <a:xfrm>
            <a:off x="1471706" y="1531403"/>
            <a:ext cx="71153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2226773" y="1445727"/>
            <a:ext cx="910800"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groupBy</a:t>
            </a:r>
            <a:endParaRPr lang="en-US" sz="949" dirty="0">
              <a:solidFill>
                <a:prstClr val="white"/>
              </a:solidFill>
              <a:latin typeface="Arial Unicode MS"/>
            </a:endParaRPr>
          </a:p>
        </p:txBody>
      </p:sp>
      <p:sp>
        <p:nvSpPr>
          <p:cNvPr id="13" name="Oval 12"/>
          <p:cNvSpPr/>
          <p:nvPr/>
        </p:nvSpPr>
        <p:spPr>
          <a:xfrm>
            <a:off x="2035298" y="2041766"/>
            <a:ext cx="1279139"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844" dirty="0" err="1">
                <a:solidFill>
                  <a:prstClr val="white"/>
                </a:solidFill>
                <a:latin typeface="Arial Unicode MS"/>
              </a:rPr>
              <a:t>Aggregate</a:t>
            </a:r>
            <a:endParaRPr lang="en-US" sz="844" dirty="0">
              <a:solidFill>
                <a:prstClr val="white"/>
              </a:solidFill>
              <a:latin typeface="Arial Unicode MS"/>
            </a:endParaRPr>
          </a:p>
        </p:txBody>
      </p:sp>
      <p:sp>
        <p:nvSpPr>
          <p:cNvPr id="14" name="Oval 13"/>
          <p:cNvSpPr/>
          <p:nvPr/>
        </p:nvSpPr>
        <p:spPr>
          <a:xfrm>
            <a:off x="2129666" y="2577531"/>
            <a:ext cx="1105015"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Join</a:t>
            </a:r>
            <a:endParaRPr lang="en-US" sz="949" dirty="0">
              <a:solidFill>
                <a:prstClr val="white"/>
              </a:solidFill>
              <a:latin typeface="Arial Unicode MS"/>
            </a:endParaRPr>
          </a:p>
        </p:txBody>
      </p:sp>
      <p:sp>
        <p:nvSpPr>
          <p:cNvPr id="15" name="TextBox 14"/>
          <p:cNvSpPr txBox="1"/>
          <p:nvPr/>
        </p:nvSpPr>
        <p:spPr>
          <a:xfrm>
            <a:off x="4383275" y="2339575"/>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6" name="Rectangle 15"/>
          <p:cNvSpPr/>
          <p:nvPr/>
        </p:nvSpPr>
        <p:spPr>
          <a:xfrm>
            <a:off x="4242185" y="2549303"/>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7" name="Rectangle 16"/>
          <p:cNvSpPr/>
          <p:nvPr/>
        </p:nvSpPr>
        <p:spPr>
          <a:xfrm>
            <a:off x="4884646"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8" name="Rectangle 17"/>
          <p:cNvSpPr/>
          <p:nvPr/>
        </p:nvSpPr>
        <p:spPr>
          <a:xfrm>
            <a:off x="4696674"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 name="Rectangle 18"/>
          <p:cNvSpPr/>
          <p:nvPr/>
        </p:nvSpPr>
        <p:spPr>
          <a:xfrm>
            <a:off x="4508702"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0" name="Rectangle 19"/>
          <p:cNvSpPr/>
          <p:nvPr/>
        </p:nvSpPr>
        <p:spPr>
          <a:xfrm>
            <a:off x="4320729" y="2583024"/>
            <a:ext cx="161184" cy="14861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Straight Arrow Connector 21"/>
          <p:cNvCxnSpPr>
            <a:stCxn id="16" idx="1"/>
            <a:endCxn id="14" idx="6"/>
          </p:cNvCxnSpPr>
          <p:nvPr/>
        </p:nvCxnSpPr>
        <p:spPr>
          <a:xfrm flipH="1">
            <a:off x="3234681" y="2668699"/>
            <a:ext cx="1007504"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2129666" y="3086507"/>
            <a:ext cx="1105015" cy="1823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Map (</a:t>
            </a:r>
            <a:r>
              <a:rPr lang="nl-NL" sz="949" dirty="0" err="1">
                <a:solidFill>
                  <a:prstClr val="white"/>
                </a:solidFill>
                <a:latin typeface="Arial Unicode MS"/>
              </a:rPr>
              <a:t>Xform</a:t>
            </a:r>
            <a:r>
              <a:rPr lang="nl-NL" sz="949" dirty="0">
                <a:solidFill>
                  <a:prstClr val="white"/>
                </a:solidFill>
                <a:latin typeface="Arial Unicode MS"/>
              </a:rPr>
              <a:t>)</a:t>
            </a:r>
            <a:endParaRPr lang="en-US" sz="949" dirty="0">
              <a:solidFill>
                <a:prstClr val="white"/>
              </a:solidFill>
              <a:latin typeface="Arial Unicode MS"/>
            </a:endParaRPr>
          </a:p>
        </p:txBody>
      </p:sp>
      <p:sp>
        <p:nvSpPr>
          <p:cNvPr id="24" name="Oval 23"/>
          <p:cNvSpPr/>
          <p:nvPr/>
        </p:nvSpPr>
        <p:spPr>
          <a:xfrm>
            <a:off x="2129666" y="3675849"/>
            <a:ext cx="1105015" cy="3826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err="1">
                <a:solidFill>
                  <a:prstClr val="white"/>
                </a:solidFill>
                <a:latin typeface="Arial Unicode MS"/>
              </a:rPr>
              <a:t>Publish</a:t>
            </a:r>
            <a:endParaRPr lang="en-US" sz="949" dirty="0">
              <a:solidFill>
                <a:prstClr val="white"/>
              </a:solidFill>
              <a:latin typeface="Arial Unicode MS"/>
            </a:endParaRPr>
          </a:p>
        </p:txBody>
      </p:sp>
      <p:sp>
        <p:nvSpPr>
          <p:cNvPr id="3" name="Rounded Rectangle 2"/>
          <p:cNvSpPr/>
          <p:nvPr/>
        </p:nvSpPr>
        <p:spPr>
          <a:xfrm>
            <a:off x="234397" y="1801588"/>
            <a:ext cx="1392989" cy="77594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nl-NL" sz="1266" dirty="0" err="1">
                <a:solidFill>
                  <a:prstClr val="black"/>
                </a:solidFill>
                <a:latin typeface="Arial Unicode MS"/>
              </a:rPr>
              <a:t>TweetMessage</a:t>
            </a:r>
            <a:endParaRPr lang="nl-NL" sz="1266" dirty="0">
              <a:solidFill>
                <a:prstClr val="black"/>
              </a:solidFill>
              <a:latin typeface="Arial Unicode MS"/>
            </a:endParaRPr>
          </a:p>
          <a:p>
            <a:pPr algn="ctr" defTabSz="661109"/>
            <a:r>
              <a:rPr lang="nl-NL" sz="949" dirty="0">
                <a:solidFill>
                  <a:prstClr val="black"/>
                </a:solidFill>
                <a:latin typeface="Arial Unicode MS"/>
              </a:rPr>
              <a:t>Conference</a:t>
            </a:r>
          </a:p>
          <a:p>
            <a:pPr algn="ctr" defTabSz="661109"/>
            <a:r>
              <a:rPr lang="nl-NL" sz="949" dirty="0" err="1">
                <a:solidFill>
                  <a:prstClr val="black"/>
                </a:solidFill>
                <a:latin typeface="Arial Unicode MS"/>
              </a:rPr>
              <a:t>Text</a:t>
            </a:r>
            <a:endParaRPr lang="nl-NL" sz="949" dirty="0">
              <a:solidFill>
                <a:prstClr val="black"/>
              </a:solidFill>
              <a:latin typeface="Arial Unicode MS"/>
            </a:endParaRPr>
          </a:p>
          <a:p>
            <a:pPr algn="ctr" defTabSz="661109"/>
            <a:r>
              <a:rPr lang="nl-NL" sz="949" dirty="0">
                <a:solidFill>
                  <a:prstClr val="black"/>
                </a:solidFill>
                <a:latin typeface="Arial Unicode MS"/>
              </a:rPr>
              <a:t>Author</a:t>
            </a:r>
          </a:p>
          <a:p>
            <a:pPr algn="ctr" defTabSz="661109"/>
            <a:r>
              <a:rPr lang="en-US" sz="949" dirty="0" smtClean="0">
                <a:solidFill>
                  <a:prstClr val="black"/>
                </a:solidFill>
                <a:latin typeface="Arial Unicode MS"/>
              </a:rPr>
              <a:t>Hashtag</a:t>
            </a:r>
            <a:endParaRPr lang="en-US" sz="949" dirty="0">
              <a:solidFill>
                <a:prstClr val="black"/>
              </a:solidFill>
              <a:latin typeface="Arial Unicode MS"/>
            </a:endParaRPr>
          </a:p>
        </p:txBody>
      </p:sp>
      <p:sp>
        <p:nvSpPr>
          <p:cNvPr id="10" name="Rectangular Callout 9"/>
          <p:cNvSpPr/>
          <p:nvPr/>
        </p:nvSpPr>
        <p:spPr>
          <a:xfrm>
            <a:off x="3462381" y="1151973"/>
            <a:ext cx="1655549" cy="318252"/>
          </a:xfrm>
          <a:prstGeom prst="wedgeRectCallout">
            <a:avLst>
              <a:gd name="adj1" fmla="val -77890"/>
              <a:gd name="adj2" fmla="val 65826"/>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nl-NL" sz="1055" dirty="0">
                <a:solidFill>
                  <a:srgbClr val="000000"/>
                </a:solidFill>
                <a:latin typeface="Arial Unicode MS"/>
              </a:rPr>
              <a:t>Set Conference as </a:t>
            </a:r>
            <a:r>
              <a:rPr lang="nl-NL" sz="1055" dirty="0" err="1">
                <a:solidFill>
                  <a:srgbClr val="000000"/>
                </a:solidFill>
                <a:latin typeface="Arial Unicode MS"/>
              </a:rPr>
              <a:t>key</a:t>
            </a:r>
            <a:endParaRPr lang="en-US" sz="1055" dirty="0">
              <a:solidFill>
                <a:srgbClr val="000000"/>
              </a:solidFill>
              <a:latin typeface="Arial Unicode MS"/>
            </a:endParaRPr>
          </a:p>
        </p:txBody>
      </p:sp>
      <p:sp>
        <p:nvSpPr>
          <p:cNvPr id="39" name="Rectangular Callout 38"/>
          <p:cNvSpPr/>
          <p:nvPr/>
        </p:nvSpPr>
        <p:spPr>
          <a:xfrm>
            <a:off x="3722348" y="1667034"/>
            <a:ext cx="2148606" cy="442371"/>
          </a:xfrm>
          <a:prstGeom prst="wedgeRectCallout">
            <a:avLst>
              <a:gd name="adj1" fmla="val -80686"/>
              <a:gd name="adj2" fmla="val 531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nl-NL" sz="1055" dirty="0" err="1">
                <a:solidFill>
                  <a:srgbClr val="000000"/>
                </a:solidFill>
                <a:latin typeface="Arial Unicode MS"/>
              </a:rPr>
              <a:t>Sum</a:t>
            </a:r>
            <a:r>
              <a:rPr lang="nl-NL" sz="1055" dirty="0">
                <a:solidFill>
                  <a:srgbClr val="000000"/>
                </a:solidFill>
                <a:latin typeface="Arial Unicode MS"/>
              </a:rPr>
              <a:t>/</a:t>
            </a:r>
            <a:r>
              <a:rPr lang="nl-NL" sz="1055" dirty="0" err="1">
                <a:solidFill>
                  <a:srgbClr val="000000"/>
                </a:solidFill>
                <a:latin typeface="Arial Unicode MS"/>
              </a:rPr>
              <a:t>Avg</a:t>
            </a:r>
            <a:r>
              <a:rPr lang="nl-NL" sz="1055" dirty="0">
                <a:solidFill>
                  <a:srgbClr val="000000"/>
                </a:solidFill>
                <a:latin typeface="Arial Unicode MS"/>
              </a:rPr>
              <a:t>/Top3 </a:t>
            </a:r>
            <a:r>
              <a:rPr lang="nl-NL" sz="1055" dirty="0" err="1">
                <a:solidFill>
                  <a:srgbClr val="000000"/>
                </a:solidFill>
                <a:latin typeface="Arial Unicode MS"/>
              </a:rPr>
              <a:t>by</a:t>
            </a:r>
            <a:r>
              <a:rPr lang="nl-NL" sz="1055" dirty="0">
                <a:solidFill>
                  <a:srgbClr val="000000"/>
                </a:solidFill>
                <a:latin typeface="Arial Unicode MS"/>
              </a:rPr>
              <a:t> </a:t>
            </a:r>
            <a:r>
              <a:rPr lang="nl-NL" sz="1055" dirty="0" err="1">
                <a:solidFill>
                  <a:srgbClr val="000000"/>
                </a:solidFill>
                <a:latin typeface="Arial Unicode MS"/>
              </a:rPr>
              <a:t>key</a:t>
            </a:r>
            <a:r>
              <a:rPr lang="nl-NL" sz="1055" dirty="0">
                <a:solidFill>
                  <a:srgbClr val="000000"/>
                </a:solidFill>
                <a:latin typeface="Arial Unicode MS"/>
              </a:rPr>
              <a:t> (==conference)</a:t>
            </a:r>
            <a:endParaRPr lang="en-US" sz="1055" dirty="0">
              <a:solidFill>
                <a:srgbClr val="000000"/>
              </a:solidFill>
              <a:latin typeface="Arial Unicode MS"/>
            </a:endParaRPr>
          </a:p>
        </p:txBody>
      </p:sp>
      <p:sp>
        <p:nvSpPr>
          <p:cNvPr id="41" name="Rectangular Callout 40"/>
          <p:cNvSpPr/>
          <p:nvPr/>
        </p:nvSpPr>
        <p:spPr>
          <a:xfrm>
            <a:off x="1060170" y="3647621"/>
            <a:ext cx="870919" cy="287475"/>
          </a:xfrm>
          <a:prstGeom prst="wedgeRectCallout">
            <a:avLst>
              <a:gd name="adj1" fmla="val 84924"/>
              <a:gd name="adj2" fmla="val 42819"/>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nl-NL" sz="1055" dirty="0">
                <a:solidFill>
                  <a:srgbClr val="000000"/>
                </a:solidFill>
                <a:latin typeface="Arial Unicode MS"/>
              </a:rPr>
              <a:t>As JSON</a:t>
            </a:r>
            <a:endParaRPr lang="en-US" sz="1055" dirty="0">
              <a:solidFill>
                <a:srgbClr val="000000"/>
              </a:solidFill>
              <a:latin typeface="Arial Unicode MS"/>
            </a:endParaRPr>
          </a:p>
        </p:txBody>
      </p:sp>
      <p:sp>
        <p:nvSpPr>
          <p:cNvPr id="42" name="Rectangular Callout 41"/>
          <p:cNvSpPr/>
          <p:nvPr/>
        </p:nvSpPr>
        <p:spPr>
          <a:xfrm>
            <a:off x="632469" y="2893091"/>
            <a:ext cx="1287561" cy="489003"/>
          </a:xfrm>
          <a:prstGeom prst="wedgeRectCallout">
            <a:avLst>
              <a:gd name="adj1" fmla="val 73481"/>
              <a:gd name="adj2" fmla="val 58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en-US" sz="1055" dirty="0">
                <a:solidFill>
                  <a:srgbClr val="000000"/>
                </a:solidFill>
                <a:latin typeface="Arial Unicode MS"/>
              </a:rPr>
              <a:t>Round aggregate to nearest 100</a:t>
            </a:r>
          </a:p>
        </p:txBody>
      </p:sp>
      <p:sp>
        <p:nvSpPr>
          <p:cNvPr id="43" name="Rectangular Callout 42"/>
          <p:cNvSpPr/>
          <p:nvPr/>
        </p:nvSpPr>
        <p:spPr>
          <a:xfrm>
            <a:off x="5432331" y="2522312"/>
            <a:ext cx="1405978" cy="287475"/>
          </a:xfrm>
          <a:prstGeom prst="wedgeRectCallout">
            <a:avLst>
              <a:gd name="adj1" fmla="val -77791"/>
              <a:gd name="adj2" fmla="val 14440"/>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nl-NL" sz="1055" dirty="0" err="1">
                <a:solidFill>
                  <a:srgbClr val="000000"/>
                </a:solidFill>
                <a:latin typeface="Arial Unicode MS"/>
              </a:rPr>
              <a:t>Latest</a:t>
            </a:r>
            <a:r>
              <a:rPr lang="nl-NL" sz="1055" dirty="0">
                <a:solidFill>
                  <a:srgbClr val="000000"/>
                </a:solidFill>
                <a:latin typeface="Arial Unicode MS"/>
              </a:rPr>
              <a:t> Conference Details</a:t>
            </a:r>
            <a:endParaRPr lang="en-US" sz="1055" dirty="0">
              <a:solidFill>
                <a:srgbClr val="000000"/>
              </a:solidFill>
              <a:latin typeface="Arial Unicode MS"/>
            </a:endParaRPr>
          </a:p>
        </p:txBody>
      </p:sp>
      <p:sp>
        <p:nvSpPr>
          <p:cNvPr id="44" name="TextBox 43"/>
          <p:cNvSpPr txBox="1"/>
          <p:nvPr/>
        </p:nvSpPr>
        <p:spPr>
          <a:xfrm>
            <a:off x="4234577" y="3944015"/>
            <a:ext cx="2688813" cy="287130"/>
          </a:xfrm>
          <a:prstGeom prst="rect">
            <a:avLst/>
          </a:prstGeom>
          <a:noFill/>
        </p:spPr>
        <p:txBody>
          <a:bodyPr wrap="none" rtlCol="0">
            <a:spAutoFit/>
          </a:bodyPr>
          <a:lstStyle/>
          <a:p>
            <a:pPr defTabSz="661109"/>
            <a:r>
              <a:rPr lang="nl-NL" sz="1266" dirty="0">
                <a:solidFill>
                  <a:prstClr val="black"/>
                </a:solidFill>
                <a:latin typeface="Arial Unicode MS"/>
              </a:rPr>
              <a:t>Topic: </a:t>
            </a:r>
            <a:r>
              <a:rPr lang="nl-NL" sz="1266" dirty="0" err="1">
                <a:solidFill>
                  <a:prstClr val="black"/>
                </a:solidFill>
                <a:latin typeface="Arial Unicode MS"/>
              </a:rPr>
              <a:t>CountTweetsPerConference</a:t>
            </a:r>
            <a:endParaRPr lang="en-US" sz="1266" dirty="0" err="1">
              <a:solidFill>
                <a:prstClr val="black"/>
              </a:solidFill>
              <a:latin typeface="Arial Unicode MS"/>
            </a:endParaRPr>
          </a:p>
        </p:txBody>
      </p:sp>
      <p:sp>
        <p:nvSpPr>
          <p:cNvPr id="45" name="Rectangle 44"/>
          <p:cNvSpPr/>
          <p:nvPr/>
        </p:nvSpPr>
        <p:spPr>
          <a:xfrm>
            <a:off x="4250267" y="4176689"/>
            <a:ext cx="1850756"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46" name="Rectangle 45"/>
          <p:cNvSpPr/>
          <p:nvPr/>
        </p:nvSpPr>
        <p:spPr>
          <a:xfrm>
            <a:off x="4920650"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7" name="Rectangle 46"/>
          <p:cNvSpPr/>
          <p:nvPr/>
        </p:nvSpPr>
        <p:spPr>
          <a:xfrm>
            <a:off x="4723370"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8" name="Rectangle 47"/>
          <p:cNvSpPr/>
          <p:nvPr/>
        </p:nvSpPr>
        <p:spPr>
          <a:xfrm>
            <a:off x="4526091"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9" name="Rectangle 48"/>
          <p:cNvSpPr/>
          <p:nvPr/>
        </p:nvSpPr>
        <p:spPr>
          <a:xfrm>
            <a:off x="4328811"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0" name="Rectangle 49"/>
          <p:cNvSpPr/>
          <p:nvPr/>
        </p:nvSpPr>
        <p:spPr>
          <a:xfrm>
            <a:off x="5315209"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1" name="Rectangle 50"/>
          <p:cNvSpPr/>
          <p:nvPr/>
        </p:nvSpPr>
        <p:spPr>
          <a:xfrm>
            <a:off x="5117930"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2" name="Rectangle 51"/>
          <p:cNvSpPr/>
          <p:nvPr/>
        </p:nvSpPr>
        <p:spPr>
          <a:xfrm>
            <a:off x="5709770"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3" name="Rectangle 52"/>
          <p:cNvSpPr/>
          <p:nvPr/>
        </p:nvSpPr>
        <p:spPr>
          <a:xfrm>
            <a:off x="5512489" y="4210410"/>
            <a:ext cx="161184" cy="148617"/>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54" name="Straight Arrow Connector 53"/>
          <p:cNvCxnSpPr/>
          <p:nvPr/>
        </p:nvCxnSpPr>
        <p:spPr>
          <a:xfrm>
            <a:off x="3234681" y="3867173"/>
            <a:ext cx="1086049" cy="41754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Rectangular Callout 39"/>
          <p:cNvSpPr/>
          <p:nvPr/>
        </p:nvSpPr>
        <p:spPr>
          <a:xfrm>
            <a:off x="3334702" y="2147826"/>
            <a:ext cx="1897060" cy="245931"/>
          </a:xfrm>
          <a:prstGeom prst="wedgeRectCallout">
            <a:avLst>
              <a:gd name="adj1" fmla="val -66313"/>
              <a:gd name="adj2" fmla="val -38960"/>
            </a:avLst>
          </a:prstGeom>
        </p:spPr>
        <p:style>
          <a:lnRef idx="1">
            <a:schemeClr val="accent4"/>
          </a:lnRef>
          <a:fillRef idx="3">
            <a:schemeClr val="accent4"/>
          </a:fillRef>
          <a:effectRef idx="2">
            <a:schemeClr val="accent4"/>
          </a:effectRef>
          <a:fontRef idx="minor">
            <a:schemeClr val="lt1"/>
          </a:fontRef>
        </p:style>
        <p:txBody>
          <a:bodyPr rtlCol="0" anchor="ctr"/>
          <a:lstStyle/>
          <a:p>
            <a:pPr algn="ctr" defTabSz="661109"/>
            <a:r>
              <a:rPr lang="en-US" sz="1055" dirty="0">
                <a:solidFill>
                  <a:srgbClr val="000000"/>
                </a:solidFill>
                <a:latin typeface="Arial Unicode MS"/>
              </a:rPr>
              <a:t>and possibly per time window</a:t>
            </a:r>
          </a:p>
        </p:txBody>
      </p:sp>
    </p:spTree>
    <p:extLst>
      <p:ext uri="{BB962C8B-B14F-4D97-AF65-F5344CB8AC3E}">
        <p14:creationId xmlns:p14="http://schemas.microsoft.com/office/powerpoint/2010/main" val="3921731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animBg="1"/>
      <p:bldP spid="17" grpId="0" animBg="1"/>
      <p:bldP spid="18" grpId="0" animBg="1"/>
      <p:bldP spid="19" grpId="0" animBg="1"/>
      <p:bldP spid="20" grpId="0" animBg="1"/>
      <p:bldP spid="23" grpId="0" animBg="1"/>
      <p:bldP spid="24" grpId="0" animBg="1"/>
      <p:bldP spid="10" grpId="0" animBg="1"/>
      <p:bldP spid="39"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4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793"/>
            <a:ext cx="7755245" cy="709957"/>
          </a:xfrm>
        </p:spPr>
        <p:txBody>
          <a:bodyPr/>
          <a:lstStyle/>
          <a:p>
            <a:r>
              <a:rPr lang="en-US" dirty="0" smtClean="0"/>
              <a:t>Kafka streams – </a:t>
            </a:r>
            <a:br>
              <a:rPr lang="en-US" dirty="0" smtClean="0"/>
            </a:br>
            <a:r>
              <a:rPr lang="en-US" dirty="0" smtClean="0"/>
              <a:t>running count tweets per conference</a:t>
            </a:r>
            <a:endParaRPr lang="nl-NL" dirty="0"/>
          </a:p>
        </p:txBody>
      </p:sp>
      <p:pic>
        <p:nvPicPr>
          <p:cNvPr id="3" name="Picture 2"/>
          <p:cNvPicPr>
            <a:picLocks noChangeAspect="1"/>
          </p:cNvPicPr>
          <p:nvPr/>
        </p:nvPicPr>
        <p:blipFill>
          <a:blip r:embed="rId2"/>
          <a:stretch>
            <a:fillRect/>
          </a:stretch>
        </p:blipFill>
        <p:spPr>
          <a:xfrm>
            <a:off x="515606" y="1450764"/>
            <a:ext cx="7979194" cy="2962069"/>
          </a:xfrm>
          <a:prstGeom prst="rect">
            <a:avLst/>
          </a:prstGeom>
        </p:spPr>
      </p:pic>
    </p:spTree>
    <p:extLst>
      <p:ext uri="{BB962C8B-B14F-4D97-AF65-F5344CB8AC3E}">
        <p14:creationId xmlns:p14="http://schemas.microsoft.com/office/powerpoint/2010/main" val="58776613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C820DB6-95FF-9E43-B5C1-4A1D50F9B361}" type="slidenum">
              <a:rPr lang="en-US" smtClean="0"/>
              <a:t>5</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ORDERS</a:t>
            </a:r>
            <a:endParaRPr lang="nl-NL" sz="900"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DVX_ORDERS</a:t>
            </a:r>
            <a:endParaRPr lang="nl-NL" sz="900" dirty="0"/>
          </a:p>
        </p:txBody>
      </p:sp>
      <p:sp>
        <p:nvSpPr>
          <p:cNvPr id="15" name="Left-Right Arrow 14"/>
          <p:cNvSpPr/>
          <p:nvPr/>
        </p:nvSpPr>
        <p:spPr>
          <a:xfrm rot="2090299">
            <a:off x="2317757" y="1879314"/>
            <a:ext cx="4662897" cy="7906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653988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669398" y="1092873"/>
            <a:ext cx="6630481" cy="3378245"/>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Streaming tweet analytics </a:t>
            </a:r>
            <a:br>
              <a:rPr lang="en-US" dirty="0" smtClean="0"/>
            </a:br>
            <a:r>
              <a:rPr lang="en-US" dirty="0" smtClean="0"/>
              <a:t>pushed to clients</a:t>
            </a:r>
            <a:endParaRPr lang="nl-NL" dirty="0"/>
          </a:p>
        </p:txBody>
      </p:sp>
      <p:sp>
        <p:nvSpPr>
          <p:cNvPr id="3" name="Text Placeholder 2"/>
          <p:cNvSpPr>
            <a:spLocks noGrp="1"/>
          </p:cNvSpPr>
          <p:nvPr>
            <p:ph type="body" sz="quarter" idx="10"/>
          </p:nvPr>
        </p:nvSpPr>
        <p:spPr/>
        <p:txBody>
          <a:bodyPr/>
          <a:lstStyle/>
          <a:p>
            <a:endParaRPr lang="nl-NL" dirty="0"/>
          </a:p>
        </p:txBody>
      </p:sp>
      <p:sp>
        <p:nvSpPr>
          <p:cNvPr id="9" name="Rectangle 8"/>
          <p:cNvSpPr/>
          <p:nvPr/>
        </p:nvSpPr>
        <p:spPr>
          <a:xfrm>
            <a:off x="2656493" y="2333873"/>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Server Sent Event</a:t>
            </a:r>
            <a:endParaRPr lang="nl-NL" sz="1266" dirty="0">
              <a:solidFill>
                <a:prstClr val="white"/>
              </a:solidFill>
              <a:latin typeface="Arial Unicode MS"/>
            </a:endParaRPr>
          </a:p>
        </p:txBody>
      </p:sp>
      <p:sp>
        <p:nvSpPr>
          <p:cNvPr id="10" name="Left Arrow 9"/>
          <p:cNvSpPr/>
          <p:nvPr/>
        </p:nvSpPr>
        <p:spPr>
          <a:xfrm>
            <a:off x="2453877" y="1904749"/>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1"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06216" y="2300355"/>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09705" y="2120155"/>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872" y="2280705"/>
            <a:ext cx="959993" cy="50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882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8628395" cy="709935"/>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2737549" y="1912020"/>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2960703"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562"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752670" y="31629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2586544" y="31434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171690" y="3403330"/>
            <a:ext cx="1861031" cy="80088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err="1">
                <a:solidFill>
                  <a:prstClr val="white"/>
                </a:solidFill>
                <a:latin typeface="Arial Unicode MS"/>
              </a:rPr>
              <a:t>WebSockets</a:t>
            </a:r>
            <a:endParaRPr lang="nl-NL" sz="1266" dirty="0">
              <a:solidFill>
                <a:prstClr val="white"/>
              </a:solidFill>
              <a:latin typeface="Arial Unicode MS"/>
            </a:endParaRPr>
          </a:p>
        </p:txBody>
      </p:sp>
      <p:sp>
        <p:nvSpPr>
          <p:cNvPr id="40" name="Rectangle 39"/>
          <p:cNvSpPr/>
          <p:nvPr/>
        </p:nvSpPr>
        <p:spPr>
          <a:xfrm>
            <a:off x="3046686" y="2103141"/>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33" name="Rectangle 32"/>
          <p:cNvSpPr/>
          <p:nvPr/>
        </p:nvSpPr>
        <p:spPr>
          <a:xfrm>
            <a:off x="3499652" y="2280692"/>
            <a:ext cx="1105842" cy="1064754"/>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black"/>
                </a:solidFill>
                <a:latin typeface="Arial Unicode MS"/>
              </a:rPr>
              <a:t>Show live tweet aggregates per conference</a:t>
            </a:r>
            <a:endParaRPr lang="nl-NL" sz="1200" dirty="0">
              <a:solidFill>
                <a:prstClr val="black"/>
              </a:solidFill>
              <a:latin typeface="Arial Unicode MS"/>
            </a:endParaRPr>
          </a:p>
        </p:txBody>
      </p:sp>
      <p:sp>
        <p:nvSpPr>
          <p:cNvPr id="41" name="Rounded Rectangle 40"/>
          <p:cNvSpPr/>
          <p:nvPr/>
        </p:nvSpPr>
        <p:spPr>
          <a:xfrm>
            <a:off x="6748752" y="2057621"/>
            <a:ext cx="1227500"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1200" dirty="0" err="1">
                <a:solidFill>
                  <a:prstClr val="white"/>
                </a:solidFill>
                <a:latin typeface="Arial Unicode MS"/>
              </a:rPr>
              <a:t>tweetAnalytics</a:t>
            </a:r>
            <a:r>
              <a:rPr lang="nl-NL" sz="1200" dirty="0">
                <a:solidFill>
                  <a:prstClr val="white"/>
                </a:solidFill>
                <a:latin typeface="Arial Unicode MS"/>
              </a:rPr>
              <a:t/>
            </a:r>
            <a:br>
              <a:rPr lang="nl-NL" sz="1200" dirty="0">
                <a:solidFill>
                  <a:prstClr val="white"/>
                </a:solidFill>
                <a:latin typeface="Arial Unicode MS"/>
              </a:rPr>
            </a:br>
            <a:r>
              <a:rPr lang="nl-NL" sz="1200" dirty="0">
                <a:solidFill>
                  <a:prstClr val="white"/>
                </a:solidFill>
                <a:latin typeface="Arial Unicode MS"/>
              </a:rPr>
              <a:t>Topic</a:t>
            </a:r>
          </a:p>
        </p:txBody>
      </p:sp>
      <p:sp>
        <p:nvSpPr>
          <p:cNvPr id="42" name="Lightning Bolt 41"/>
          <p:cNvSpPr/>
          <p:nvPr/>
        </p:nvSpPr>
        <p:spPr>
          <a:xfrm>
            <a:off x="6307169" y="32464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3" name="Rounded Rectangle 42"/>
          <p:cNvSpPr/>
          <p:nvPr/>
        </p:nvSpPr>
        <p:spPr>
          <a:xfrm>
            <a:off x="7198849" y="2893007"/>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Streaming Tweets Aggregation</a:t>
            </a:r>
          </a:p>
        </p:txBody>
      </p:sp>
      <p:sp>
        <p:nvSpPr>
          <p:cNvPr id="44" name="TextBox 43"/>
          <p:cNvSpPr txBox="1"/>
          <p:nvPr/>
        </p:nvSpPr>
        <p:spPr>
          <a:xfrm>
            <a:off x="7854513" y="2894974"/>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45" name="Lightning Bolt 44"/>
          <p:cNvSpPr/>
          <p:nvPr/>
        </p:nvSpPr>
        <p:spPr>
          <a:xfrm>
            <a:off x="7107308" y="296932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6" name="Right Arrow 45"/>
          <p:cNvSpPr/>
          <p:nvPr/>
        </p:nvSpPr>
        <p:spPr>
          <a:xfrm>
            <a:off x="8049579" y="3293628"/>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7" name="Lightning Bolt 46"/>
          <p:cNvSpPr/>
          <p:nvPr/>
        </p:nvSpPr>
        <p:spPr>
          <a:xfrm>
            <a:off x="7976252" y="231972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9457" y="3313514"/>
            <a:ext cx="595932" cy="365940"/>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6407261" y="2513303"/>
            <a:ext cx="759812" cy="642918"/>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9" name="Freeform 48"/>
          <p:cNvSpPr/>
          <p:nvPr/>
        </p:nvSpPr>
        <p:spPr>
          <a:xfrm>
            <a:off x="7839215" y="2476774"/>
            <a:ext cx="731625" cy="847483"/>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9" name="Left Arrow 18"/>
          <p:cNvSpPr/>
          <p:nvPr/>
        </p:nvSpPr>
        <p:spPr>
          <a:xfrm>
            <a:off x="4152163" y="3980238"/>
            <a:ext cx="746232"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50" name="Freeform 49"/>
          <p:cNvSpPr/>
          <p:nvPr/>
        </p:nvSpPr>
        <p:spPr>
          <a:xfrm>
            <a:off x="6275756" y="2535221"/>
            <a:ext cx="679447" cy="957071"/>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52" name="Straight Arrow Connector 51"/>
          <p:cNvCxnSpPr>
            <a:stCxn id="50" idx="2"/>
            <a:endCxn id="19" idx="3"/>
          </p:cNvCxnSpPr>
          <p:nvPr/>
        </p:nvCxnSpPr>
        <p:spPr>
          <a:xfrm flipH="1">
            <a:off x="4898396" y="3492292"/>
            <a:ext cx="1377360" cy="8295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52618" y="2489412"/>
            <a:ext cx="1105842" cy="10647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white"/>
                </a:solidFill>
                <a:latin typeface="Arial Unicode MS"/>
              </a:rPr>
              <a:t>Show a live list of top 3 liked tweets per conference</a:t>
            </a:r>
            <a:endParaRPr lang="nl-NL" sz="1200" dirty="0">
              <a:solidFill>
                <a:prstClr val="white"/>
              </a:solidFill>
              <a:latin typeface="Arial Unicode MS"/>
            </a:endParaRPr>
          </a:p>
        </p:txBody>
      </p:sp>
      <p:sp>
        <p:nvSpPr>
          <p:cNvPr id="53" name="Right Arrow 52"/>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6988394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793"/>
            <a:ext cx="7115853" cy="709957"/>
          </a:xfrm>
        </p:spPr>
        <p:txBody>
          <a:bodyPr/>
          <a:lstStyle/>
          <a:p>
            <a:r>
              <a:rPr lang="en-US" dirty="0" smtClean="0"/>
              <a:t>KSQL for declarative stream analytics through continuous queries</a:t>
            </a:r>
            <a:endParaRPr lang="nl-NL" dirty="0"/>
          </a:p>
        </p:txBody>
      </p:sp>
      <p:pic>
        <p:nvPicPr>
          <p:cNvPr id="1026" name="Picture 2" descr="ksql-query-1"/>
          <p:cNvPicPr>
            <a:picLocks noChangeAspect="1" noChangeArrowheads="1"/>
          </p:cNvPicPr>
          <p:nvPr/>
        </p:nvPicPr>
        <p:blipFill rotWithShape="1">
          <a:blip r:embed="rId2">
            <a:extLst>
              <a:ext uri="{28A0092B-C50C-407E-A947-70E740481C1C}">
                <a14:useLocalDpi xmlns:a14="http://schemas.microsoft.com/office/drawing/2010/main" val="0"/>
              </a:ext>
            </a:extLst>
          </a:blip>
          <a:srcRect t="16081"/>
          <a:stretch/>
        </p:blipFill>
        <p:spPr bwMode="auto">
          <a:xfrm>
            <a:off x="1230711" y="1636294"/>
            <a:ext cx="6754849" cy="18046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49689" y="3127681"/>
            <a:ext cx="3416968" cy="1338828"/>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reate table </a:t>
            </a:r>
            <a:r>
              <a:rPr lang="nl-NL" dirty="0" err="1" smtClean="0">
                <a:latin typeface="Courier New" panose="02070309020205020404" pitchFamily="49" charset="0"/>
                <a:cs typeface="Courier New" panose="02070309020205020404" pitchFamily="49" charset="0"/>
              </a:rPr>
              <a:t>tweetAnalytics</a:t>
            </a:r>
            <a:r>
              <a:rPr lang="en-US" dirty="0">
                <a:latin typeface="Courier New" panose="02070309020205020404" pitchFamily="49" charset="0"/>
                <a:cs typeface="Courier New" panose="02070309020205020404" pitchFamily="49" charset="0"/>
              </a:rPr>
              <a:t> </a:t>
            </a:r>
            <a:r>
              <a:rPr lang="en-US" dirty="0" smtClean="0">
                <a:latin typeface="Courier New" panose="02070309020205020404" pitchFamily="49" charset="0"/>
                <a:cs typeface="Courier New" panose="02070309020205020404" pitchFamily="49" charset="0"/>
              </a:rPr>
              <a:t>as </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select conference</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      count(*)</a:t>
            </a:r>
          </a:p>
          <a:p>
            <a:r>
              <a:rPr lang="en-US" dirty="0" smtClean="0">
                <a:latin typeface="Courier New" panose="02070309020205020404" pitchFamily="49" charset="0"/>
                <a:cs typeface="Courier New" panose="02070309020205020404" pitchFamily="49" charset="0"/>
              </a:rPr>
              <a:t>from   </a:t>
            </a:r>
            <a:r>
              <a:rPr lang="en-US" dirty="0" err="1" smtClean="0">
                <a:latin typeface="Courier New" panose="02070309020205020404" pitchFamily="49" charset="0"/>
                <a:cs typeface="Courier New" panose="02070309020205020404" pitchFamily="49" charset="0"/>
              </a:rPr>
              <a:t>tweetsTopic</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group  by conference </a:t>
            </a:r>
          </a:p>
          <a:p>
            <a:endParaRPr lang="nl-NL" dirty="0" err="1">
              <a:latin typeface="Courier New" panose="02070309020205020404" pitchFamily="49" charset="0"/>
              <a:cs typeface="Courier New" panose="02070309020205020404" pitchFamily="49" charset="0"/>
            </a:endParaRPr>
          </a:p>
        </p:txBody>
      </p:sp>
      <p:sp>
        <p:nvSpPr>
          <p:cNvPr id="4" name="Rectangle 3"/>
          <p:cNvSpPr/>
          <p:nvPr/>
        </p:nvSpPr>
        <p:spPr>
          <a:xfrm>
            <a:off x="1148156" y="2661842"/>
            <a:ext cx="1478166" cy="23375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p:cNvSpPr/>
          <p:nvPr/>
        </p:nvSpPr>
        <p:spPr>
          <a:xfrm>
            <a:off x="6725079" y="2661842"/>
            <a:ext cx="1478166" cy="233757"/>
          </a:xfrm>
          <a:prstGeom prst="rect">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5621596" y="3561964"/>
            <a:ext cx="3416968" cy="1131079"/>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a:latin typeface="Courier New" panose="02070309020205020404" pitchFamily="49" charset="0"/>
                <a:cs typeface="Courier New" panose="02070309020205020404" pitchFamily="49" charset="0"/>
              </a:rPr>
              <a:t>c</a:t>
            </a:r>
            <a:r>
              <a:rPr lang="en-US" dirty="0" smtClean="0">
                <a:latin typeface="Courier New" panose="02070309020205020404" pitchFamily="49" charset="0"/>
                <a:cs typeface="Courier New" panose="02070309020205020404" pitchFamily="49" charset="0"/>
              </a:rPr>
              <a:t>reate stream re</a:t>
            </a:r>
            <a:r>
              <a:rPr lang="nl-NL" dirty="0" smtClean="0">
                <a:latin typeface="Courier New" panose="02070309020205020404" pitchFamily="49" charset="0"/>
                <a:cs typeface="Courier New" panose="02070309020205020404" pitchFamily="49" charset="0"/>
              </a:rPr>
              <a:t>tweets</a:t>
            </a:r>
          </a:p>
          <a:p>
            <a:r>
              <a:rPr lang="en-US" dirty="0" smtClean="0">
                <a:latin typeface="Courier New" panose="02070309020205020404" pitchFamily="49" charset="0"/>
                <a:cs typeface="Courier New" panose="02070309020205020404" pitchFamily="49" charset="0"/>
              </a:rPr>
              <a:t>as </a:t>
            </a:r>
            <a:br>
              <a:rPr lang="en-US" dirty="0" smtClean="0">
                <a:latin typeface="Courier New" panose="02070309020205020404" pitchFamily="49" charset="0"/>
                <a:cs typeface="Courier New" panose="02070309020205020404" pitchFamily="49" charset="0"/>
              </a:rPr>
            </a:br>
            <a:r>
              <a:rPr lang="en-US" dirty="0" smtClean="0">
                <a:latin typeface="Courier New" panose="02070309020205020404" pitchFamily="49" charset="0"/>
                <a:cs typeface="Courier New" panose="02070309020205020404" pitchFamily="49" charset="0"/>
              </a:rPr>
              <a:t>select *</a:t>
            </a:r>
          </a:p>
          <a:p>
            <a:r>
              <a:rPr lang="en-US" dirty="0" smtClean="0">
                <a:latin typeface="Courier New" panose="02070309020205020404" pitchFamily="49" charset="0"/>
                <a:cs typeface="Courier New" panose="02070309020205020404" pitchFamily="49" charset="0"/>
              </a:rPr>
              <a:t>from   </a:t>
            </a:r>
            <a:r>
              <a:rPr lang="en-US" dirty="0" err="1" smtClean="0">
                <a:latin typeface="Courier New" panose="02070309020205020404" pitchFamily="49" charset="0"/>
                <a:cs typeface="Courier New" panose="02070309020205020404" pitchFamily="49" charset="0"/>
              </a:rPr>
              <a:t>tweetsTopic</a:t>
            </a:r>
            <a:r>
              <a:rPr lang="en-US" dirty="0" smtClean="0">
                <a:latin typeface="Courier New" panose="02070309020205020404" pitchFamily="49" charset="0"/>
                <a:cs typeface="Courier New" panose="02070309020205020404" pitchFamily="49" charset="0"/>
              </a:rPr>
              <a:t> </a:t>
            </a:r>
          </a:p>
          <a:p>
            <a:r>
              <a:rPr lang="en-US" dirty="0" smtClean="0">
                <a:latin typeface="Courier New" panose="02070309020205020404" pitchFamily="49" charset="0"/>
                <a:cs typeface="Courier New" panose="02070309020205020404" pitchFamily="49" charset="0"/>
              </a:rPr>
              <a:t>where  text like 'RT%'</a:t>
            </a:r>
          </a:p>
        </p:txBody>
      </p:sp>
      <p:pic>
        <p:nvPicPr>
          <p:cNvPr id="1028" name="Picture 4" descr="Image result for ksql kafka"/>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30080" y="62546"/>
            <a:ext cx="2082134" cy="2082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880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Visualizing KSQL vs Kafka Streams</a:t>
            </a:r>
            <a:endParaRPr lang="nl-NL" dirty="0"/>
          </a:p>
        </p:txBody>
      </p:sp>
      <p:pic>
        <p:nvPicPr>
          <p:cNvPr id="3" name="Picture 2"/>
          <p:cNvPicPr>
            <a:picLocks noChangeAspect="1"/>
          </p:cNvPicPr>
          <p:nvPr/>
        </p:nvPicPr>
        <p:blipFill>
          <a:blip r:embed="rId2"/>
          <a:stretch>
            <a:fillRect/>
          </a:stretch>
        </p:blipFill>
        <p:spPr>
          <a:xfrm>
            <a:off x="385009" y="1269581"/>
            <a:ext cx="8010601" cy="3689026"/>
          </a:xfrm>
          <a:prstGeom prst="rect">
            <a:avLst/>
          </a:prstGeom>
        </p:spPr>
      </p:pic>
    </p:spTree>
    <p:extLst>
      <p:ext uri="{BB962C8B-B14F-4D97-AF65-F5344CB8AC3E}">
        <p14:creationId xmlns:p14="http://schemas.microsoft.com/office/powerpoint/2010/main" val="405414460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6376976" y="3889399"/>
            <a:ext cx="826627" cy="91064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11" name="Rounded Rectangle 10"/>
          <p:cNvSpPr/>
          <p:nvPr/>
        </p:nvSpPr>
        <p:spPr>
          <a:xfrm>
            <a:off x="4821884" y="3496485"/>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61597" y="4352660"/>
            <a:ext cx="1265590" cy="621662"/>
          </a:xfrm>
          <a:prstGeom prst="rect">
            <a:avLst/>
          </a:prstGeom>
        </p:spPr>
      </p:pic>
      <p:sp>
        <p:nvSpPr>
          <p:cNvPr id="2" name="Title 1"/>
          <p:cNvSpPr>
            <a:spLocks noGrp="1"/>
          </p:cNvSpPr>
          <p:nvPr>
            <p:ph type="title"/>
          </p:nvPr>
        </p:nvSpPr>
        <p:spPr>
          <a:xfrm>
            <a:off x="515606" y="444858"/>
            <a:ext cx="8628395" cy="709935"/>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2660461" y="1225834"/>
            <a:ext cx="1413778" cy="74394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89714" y="1287452"/>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424245" y="2938058"/>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8" name="Rounded Rectangle 7"/>
          <p:cNvSpPr/>
          <p:nvPr/>
        </p:nvSpPr>
        <p:spPr>
          <a:xfrm>
            <a:off x="1934562" y="3439651"/>
            <a:ext cx="1432788" cy="70210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2731" y="3943695"/>
            <a:ext cx="569399" cy="569399"/>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2140639" y="40831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12" name="Rounded Rectangle 11"/>
          <p:cNvSpPr/>
          <p:nvPr/>
        </p:nvSpPr>
        <p:spPr>
          <a:xfrm>
            <a:off x="2629683" y="432567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2932" y="4133034"/>
            <a:ext cx="286004" cy="201364"/>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461501" y="3636861"/>
            <a:ext cx="435806" cy="306834"/>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72128" y="3018423"/>
            <a:ext cx="435806" cy="306834"/>
          </a:xfrm>
          <a:prstGeom prst="rect">
            <a:avLst/>
          </a:prstGeom>
        </p:spPr>
      </p:pic>
      <p:sp>
        <p:nvSpPr>
          <p:cNvPr id="18" name="Rectangle 17"/>
          <p:cNvSpPr/>
          <p:nvPr/>
        </p:nvSpPr>
        <p:spPr>
          <a:xfrm>
            <a:off x="2737549" y="1912020"/>
            <a:ext cx="1105842" cy="1064754"/>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66" dirty="0">
                <a:solidFill>
                  <a:prstClr val="black"/>
                </a:solidFill>
                <a:latin typeface="Arial Unicode MS"/>
              </a:rPr>
              <a:t>Show live tweet feed for conferences</a:t>
            </a:r>
            <a:endParaRPr lang="nl-NL" sz="1266" dirty="0">
              <a:solidFill>
                <a:prstClr val="black"/>
              </a:solidFill>
              <a:latin typeface="Arial Unicode MS"/>
            </a:endParaRPr>
          </a:p>
        </p:txBody>
      </p:sp>
      <p:sp>
        <p:nvSpPr>
          <p:cNvPr id="22" name="Rounded Rectangle 21"/>
          <p:cNvSpPr/>
          <p:nvPr/>
        </p:nvSpPr>
        <p:spPr>
          <a:xfrm>
            <a:off x="5353394" y="1432032"/>
            <a:ext cx="3790606" cy="122913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79354" y="146516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5523640" y="187168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6" name="Rounded Rectangle 25"/>
          <p:cNvSpPr/>
          <p:nvPr/>
        </p:nvSpPr>
        <p:spPr>
          <a:xfrm>
            <a:off x="5806360" y="2049741"/>
            <a:ext cx="56674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800" dirty="0">
                <a:solidFill>
                  <a:prstClr val="white"/>
                </a:solidFill>
                <a:latin typeface="Arial Unicode MS"/>
              </a:rPr>
              <a:t>Tweets</a:t>
            </a:r>
          </a:p>
          <a:p>
            <a:pPr algn="ctr" defTabSz="661109"/>
            <a:r>
              <a:rPr lang="en-US" sz="800" dirty="0">
                <a:solidFill>
                  <a:prstClr val="white"/>
                </a:solidFill>
                <a:latin typeface="Arial Unicode MS"/>
              </a:rPr>
              <a:t>Topic</a:t>
            </a:r>
            <a:endParaRPr lang="nl-NL" sz="800" dirty="0">
              <a:solidFill>
                <a:prstClr val="white"/>
              </a:solidFill>
              <a:latin typeface="Arial Unicode MS"/>
            </a:endParaRPr>
          </a:p>
        </p:txBody>
      </p:sp>
      <p:sp>
        <p:nvSpPr>
          <p:cNvPr id="3" name="Freeform 2"/>
          <p:cNvSpPr/>
          <p:nvPr/>
        </p:nvSpPr>
        <p:spPr>
          <a:xfrm>
            <a:off x="3572579" y="1162080"/>
            <a:ext cx="2242906" cy="1059786"/>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2562" y="3464266"/>
            <a:ext cx="1538900" cy="7694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5683979" y="2505997"/>
            <a:ext cx="549375" cy="99360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27" name="Lightning Bolt 26"/>
          <p:cNvSpPr/>
          <p:nvPr/>
        </p:nvSpPr>
        <p:spPr>
          <a:xfrm>
            <a:off x="5437757" y="316279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8" name="Straight Arrow Connector 27"/>
          <p:cNvCxnSpPr>
            <a:stCxn id="12" idx="3"/>
          </p:cNvCxnSpPr>
          <p:nvPr/>
        </p:nvCxnSpPr>
        <p:spPr>
          <a:xfrm flipV="1">
            <a:off x="3266793" y="4141756"/>
            <a:ext cx="1555091" cy="383057"/>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2777749" y="4018315"/>
            <a:ext cx="2044135" cy="263999"/>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3367350" y="3790704"/>
            <a:ext cx="1454534" cy="9869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2586544" y="3143412"/>
            <a:ext cx="1964851" cy="458886"/>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6552346" y="4094092"/>
            <a:ext cx="569399" cy="56939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98944" y="3434081"/>
            <a:ext cx="713711" cy="47104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2397" y="2946780"/>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87813" y="4059759"/>
            <a:ext cx="345295" cy="22789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860" y="4320337"/>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3171690" y="3403330"/>
            <a:ext cx="1861031" cy="80088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66" dirty="0" err="1">
                <a:solidFill>
                  <a:prstClr val="white"/>
                </a:solidFill>
                <a:latin typeface="Arial Unicode MS"/>
              </a:rPr>
              <a:t>WebSockets</a:t>
            </a:r>
            <a:endParaRPr lang="nl-NL" sz="1266" dirty="0">
              <a:solidFill>
                <a:prstClr val="white"/>
              </a:solidFill>
              <a:latin typeface="Arial Unicode MS"/>
            </a:endParaRPr>
          </a:p>
        </p:txBody>
      </p:sp>
      <p:sp>
        <p:nvSpPr>
          <p:cNvPr id="40" name="Rectangle 39"/>
          <p:cNvSpPr/>
          <p:nvPr/>
        </p:nvSpPr>
        <p:spPr>
          <a:xfrm>
            <a:off x="3046686" y="2103141"/>
            <a:ext cx="1105842" cy="106475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1200" dirty="0">
                <a:solidFill>
                  <a:prstClr val="black"/>
                </a:solidFill>
                <a:latin typeface="Arial Unicode MS"/>
              </a:rPr>
              <a:t>Allow users to like tweets –and show live list of liked tweets</a:t>
            </a:r>
            <a:endParaRPr lang="nl-NL" sz="1200" dirty="0">
              <a:solidFill>
                <a:prstClr val="black"/>
              </a:solidFill>
              <a:latin typeface="Arial Unicode MS"/>
            </a:endParaRPr>
          </a:p>
        </p:txBody>
      </p:sp>
      <p:sp>
        <p:nvSpPr>
          <p:cNvPr id="33" name="Rectangle 32"/>
          <p:cNvSpPr/>
          <p:nvPr/>
        </p:nvSpPr>
        <p:spPr>
          <a:xfrm>
            <a:off x="3499652" y="2280692"/>
            <a:ext cx="1105842" cy="1064754"/>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black"/>
                </a:solidFill>
                <a:latin typeface="Arial Unicode MS"/>
              </a:rPr>
              <a:t>Show live tweet aggregates per conference</a:t>
            </a:r>
            <a:endParaRPr lang="nl-NL" sz="1200" dirty="0">
              <a:solidFill>
                <a:prstClr val="black"/>
              </a:solidFill>
              <a:latin typeface="Arial Unicode MS"/>
            </a:endParaRPr>
          </a:p>
        </p:txBody>
      </p:sp>
      <p:sp>
        <p:nvSpPr>
          <p:cNvPr id="41" name="Rounded Rectangle 40"/>
          <p:cNvSpPr/>
          <p:nvPr/>
        </p:nvSpPr>
        <p:spPr>
          <a:xfrm>
            <a:off x="6748752" y="2057621"/>
            <a:ext cx="932565"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800" dirty="0" err="1">
                <a:solidFill>
                  <a:prstClr val="white"/>
                </a:solidFill>
                <a:latin typeface="Arial Unicode MS"/>
              </a:rPr>
              <a:t>tweetAnalytics</a:t>
            </a:r>
            <a:r>
              <a:rPr lang="nl-NL" sz="800" dirty="0">
                <a:solidFill>
                  <a:prstClr val="white"/>
                </a:solidFill>
                <a:latin typeface="Arial Unicode MS"/>
              </a:rPr>
              <a:t/>
            </a:r>
            <a:br>
              <a:rPr lang="nl-NL" sz="800" dirty="0">
                <a:solidFill>
                  <a:prstClr val="white"/>
                </a:solidFill>
                <a:latin typeface="Arial Unicode MS"/>
              </a:rPr>
            </a:br>
            <a:r>
              <a:rPr lang="nl-NL" sz="800" dirty="0">
                <a:solidFill>
                  <a:prstClr val="white"/>
                </a:solidFill>
                <a:latin typeface="Arial Unicode MS"/>
              </a:rPr>
              <a:t>Topic</a:t>
            </a:r>
          </a:p>
        </p:txBody>
      </p:sp>
      <p:sp>
        <p:nvSpPr>
          <p:cNvPr id="42" name="Lightning Bolt 41"/>
          <p:cNvSpPr/>
          <p:nvPr/>
        </p:nvSpPr>
        <p:spPr>
          <a:xfrm>
            <a:off x="5988742" y="3180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3" name="Rounded Rectangle 42"/>
          <p:cNvSpPr/>
          <p:nvPr/>
        </p:nvSpPr>
        <p:spPr>
          <a:xfrm>
            <a:off x="7198849" y="2893007"/>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Streaming Tweets Aggregation</a:t>
            </a:r>
          </a:p>
        </p:txBody>
      </p:sp>
      <p:sp>
        <p:nvSpPr>
          <p:cNvPr id="44" name="TextBox 43"/>
          <p:cNvSpPr txBox="1"/>
          <p:nvPr/>
        </p:nvSpPr>
        <p:spPr>
          <a:xfrm>
            <a:off x="7854513" y="2894974"/>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45" name="Lightning Bolt 44"/>
          <p:cNvSpPr/>
          <p:nvPr/>
        </p:nvSpPr>
        <p:spPr>
          <a:xfrm>
            <a:off x="7107308" y="296932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6" name="Right Arrow 45"/>
          <p:cNvSpPr/>
          <p:nvPr/>
        </p:nvSpPr>
        <p:spPr>
          <a:xfrm>
            <a:off x="8049579" y="3293628"/>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7" name="Lightning Bolt 46"/>
          <p:cNvSpPr/>
          <p:nvPr/>
        </p:nvSpPr>
        <p:spPr>
          <a:xfrm>
            <a:off x="7632654" y="23053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49457" y="3313514"/>
            <a:ext cx="595932" cy="365940"/>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6294670" y="2513303"/>
            <a:ext cx="872404" cy="642918"/>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9" name="Freeform 48"/>
          <p:cNvSpPr/>
          <p:nvPr/>
        </p:nvSpPr>
        <p:spPr>
          <a:xfrm>
            <a:off x="7621156" y="2451132"/>
            <a:ext cx="718487" cy="873124"/>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9" name="Left Arrow 18"/>
          <p:cNvSpPr/>
          <p:nvPr/>
        </p:nvSpPr>
        <p:spPr>
          <a:xfrm>
            <a:off x="4152163" y="3980238"/>
            <a:ext cx="746232"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50" name="Freeform 49"/>
          <p:cNvSpPr/>
          <p:nvPr/>
        </p:nvSpPr>
        <p:spPr>
          <a:xfrm>
            <a:off x="6275756" y="2535221"/>
            <a:ext cx="679447" cy="957071"/>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52" name="Straight Arrow Connector 51"/>
          <p:cNvCxnSpPr>
            <a:stCxn id="50" idx="2"/>
            <a:endCxn id="19" idx="3"/>
          </p:cNvCxnSpPr>
          <p:nvPr/>
        </p:nvCxnSpPr>
        <p:spPr>
          <a:xfrm flipH="1">
            <a:off x="4898396" y="3492292"/>
            <a:ext cx="1377360" cy="829572"/>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3952618" y="2489412"/>
            <a:ext cx="1105842" cy="106475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r>
              <a:rPr lang="en-US" sz="1200" dirty="0">
                <a:solidFill>
                  <a:prstClr val="white"/>
                </a:solidFill>
                <a:latin typeface="Arial Unicode MS"/>
              </a:rPr>
              <a:t>Show a live list of top 3 liked tweets per conference</a:t>
            </a:r>
            <a:endParaRPr lang="nl-NL" sz="1200" dirty="0">
              <a:solidFill>
                <a:prstClr val="white"/>
              </a:solidFill>
              <a:latin typeface="Arial Unicode MS"/>
            </a:endParaRPr>
          </a:p>
        </p:txBody>
      </p:sp>
      <p:sp>
        <p:nvSpPr>
          <p:cNvPr id="53" name="Rounded Rectangle 52"/>
          <p:cNvSpPr/>
          <p:nvPr/>
        </p:nvSpPr>
        <p:spPr>
          <a:xfrm>
            <a:off x="8030926" y="3555502"/>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Likes</a:t>
            </a:r>
          </a:p>
          <a:p>
            <a:pPr algn="ctr" defTabSz="661109"/>
            <a:r>
              <a:rPr lang="en-US" sz="844" dirty="0">
                <a:solidFill>
                  <a:prstClr val="black"/>
                </a:solidFill>
                <a:latin typeface="Arial Unicode MS"/>
              </a:rPr>
              <a:t>Aggregation</a:t>
            </a:r>
          </a:p>
        </p:txBody>
      </p:sp>
      <p:sp>
        <p:nvSpPr>
          <p:cNvPr id="54" name="TextBox 53"/>
          <p:cNvSpPr txBox="1"/>
          <p:nvPr/>
        </p:nvSpPr>
        <p:spPr>
          <a:xfrm>
            <a:off x="8686589" y="3557470"/>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55" name="Lightning Bolt 54"/>
          <p:cNvSpPr/>
          <p:nvPr/>
        </p:nvSpPr>
        <p:spPr>
          <a:xfrm>
            <a:off x="8312628" y="328867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6" name="Right Arrow 55"/>
          <p:cNvSpPr/>
          <p:nvPr/>
        </p:nvSpPr>
        <p:spPr>
          <a:xfrm>
            <a:off x="8881655" y="395612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7" name="Lightning Bolt 56"/>
          <p:cNvSpPr/>
          <p:nvPr/>
        </p:nvSpPr>
        <p:spPr>
          <a:xfrm>
            <a:off x="8644843" y="254983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5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28083" y="3927049"/>
            <a:ext cx="595932" cy="365940"/>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7777564" y="1570027"/>
            <a:ext cx="1046451"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1266" dirty="0" err="1">
                <a:solidFill>
                  <a:prstClr val="white"/>
                </a:solidFill>
                <a:latin typeface="Arial Unicode MS"/>
              </a:rPr>
              <a:t>tweetLike</a:t>
            </a:r>
            <a:r>
              <a:rPr lang="nl-NL" sz="1266" dirty="0">
                <a:solidFill>
                  <a:prstClr val="white"/>
                </a:solidFill>
                <a:latin typeface="Arial Unicode MS"/>
              </a:rPr>
              <a:t/>
            </a:r>
            <a:br>
              <a:rPr lang="nl-NL" sz="1266" dirty="0">
                <a:solidFill>
                  <a:prstClr val="white"/>
                </a:solidFill>
                <a:latin typeface="Arial Unicode MS"/>
              </a:rPr>
            </a:br>
            <a:r>
              <a:rPr lang="nl-NL" sz="1266" dirty="0">
                <a:solidFill>
                  <a:prstClr val="white"/>
                </a:solidFill>
                <a:latin typeface="Arial Unicode MS"/>
              </a:rPr>
              <a:t>Topic</a:t>
            </a:r>
          </a:p>
        </p:txBody>
      </p:sp>
      <p:sp>
        <p:nvSpPr>
          <p:cNvPr id="60" name="Rounded Rectangle 59"/>
          <p:cNvSpPr/>
          <p:nvPr/>
        </p:nvSpPr>
        <p:spPr>
          <a:xfrm>
            <a:off x="7883109" y="2103141"/>
            <a:ext cx="1171815"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1000" dirty="0">
                <a:solidFill>
                  <a:prstClr val="white"/>
                </a:solidFill>
                <a:latin typeface="Arial Unicode MS"/>
              </a:rPr>
              <a:t>Top3TweetLikes</a:t>
            </a:r>
            <a:br>
              <a:rPr lang="nl-NL" sz="1000" dirty="0">
                <a:solidFill>
                  <a:prstClr val="white"/>
                </a:solidFill>
                <a:latin typeface="Arial Unicode MS"/>
              </a:rPr>
            </a:br>
            <a:r>
              <a:rPr lang="nl-NL" sz="1000" dirty="0" err="1">
                <a:solidFill>
                  <a:prstClr val="white"/>
                </a:solidFill>
                <a:latin typeface="Arial Unicode MS"/>
              </a:rPr>
              <a:t>PerConference</a:t>
            </a:r>
            <a:endParaRPr lang="nl-NL" sz="1000" dirty="0">
              <a:solidFill>
                <a:prstClr val="white"/>
              </a:solidFill>
              <a:latin typeface="Arial Unicode MS"/>
            </a:endParaRPr>
          </a:p>
        </p:txBody>
      </p:sp>
      <p:sp>
        <p:nvSpPr>
          <p:cNvPr id="21" name="Freeform 20"/>
          <p:cNvSpPr/>
          <p:nvPr/>
        </p:nvSpPr>
        <p:spPr>
          <a:xfrm>
            <a:off x="8058392" y="1972667"/>
            <a:ext cx="306394" cy="1607295"/>
          </a:xfrm>
          <a:custGeom>
            <a:avLst/>
            <a:gdLst>
              <a:gd name="connsiteX0" fmla="*/ 0 w 581032"/>
              <a:gd name="connsiteY0" fmla="*/ 0 h 3048000"/>
              <a:gd name="connsiteX1" fmla="*/ 554181 w 581032"/>
              <a:gd name="connsiteY1" fmla="*/ 1524000 h 3048000"/>
              <a:gd name="connsiteX2" fmla="*/ 443345 w 581032"/>
              <a:gd name="connsiteY2" fmla="*/ 3048000 h 3048000"/>
            </a:gdLst>
            <a:ahLst/>
            <a:cxnLst>
              <a:cxn ang="0">
                <a:pos x="connsiteX0" y="connsiteY0"/>
              </a:cxn>
              <a:cxn ang="0">
                <a:pos x="connsiteX1" y="connsiteY1"/>
              </a:cxn>
              <a:cxn ang="0">
                <a:pos x="connsiteX2" y="connsiteY2"/>
              </a:cxn>
            </a:cxnLst>
            <a:rect l="l" t="t" r="r" b="b"/>
            <a:pathLst>
              <a:path w="581032" h="3048000">
                <a:moveTo>
                  <a:pt x="0" y="0"/>
                </a:moveTo>
                <a:cubicBezTo>
                  <a:pt x="240145" y="508000"/>
                  <a:pt x="480290" y="1016000"/>
                  <a:pt x="554181" y="1524000"/>
                </a:cubicBezTo>
                <a:cubicBezTo>
                  <a:pt x="628072" y="2032000"/>
                  <a:pt x="535708" y="2540000"/>
                  <a:pt x="443345" y="30480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31" name="Freeform 30"/>
          <p:cNvSpPr/>
          <p:nvPr/>
        </p:nvSpPr>
        <p:spPr>
          <a:xfrm>
            <a:off x="8491062" y="2564444"/>
            <a:ext cx="573676" cy="1446565"/>
          </a:xfrm>
          <a:custGeom>
            <a:avLst/>
            <a:gdLst>
              <a:gd name="connsiteX0" fmla="*/ 994448 w 1087892"/>
              <a:gd name="connsiteY0" fmla="*/ 2743200 h 2743200"/>
              <a:gd name="connsiteX1" fmla="*/ 1077575 w 1087892"/>
              <a:gd name="connsiteY1" fmla="*/ 1995055 h 2743200"/>
              <a:gd name="connsiteX2" fmla="*/ 786630 w 1087892"/>
              <a:gd name="connsiteY2" fmla="*/ 678873 h 2743200"/>
              <a:gd name="connsiteX3" fmla="*/ 107757 w 1087892"/>
              <a:gd name="connsiteY3" fmla="*/ 249382 h 2743200"/>
              <a:gd name="connsiteX4" fmla="*/ 10775 w 1087892"/>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892" h="2743200">
                <a:moveTo>
                  <a:pt x="994448" y="2743200"/>
                </a:moveTo>
                <a:cubicBezTo>
                  <a:pt x="1053329" y="2541154"/>
                  <a:pt x="1112211" y="2339109"/>
                  <a:pt x="1077575" y="1995055"/>
                </a:cubicBezTo>
                <a:cubicBezTo>
                  <a:pt x="1042939" y="1651000"/>
                  <a:pt x="948266" y="969818"/>
                  <a:pt x="786630" y="678873"/>
                </a:cubicBezTo>
                <a:cubicBezTo>
                  <a:pt x="624994" y="387928"/>
                  <a:pt x="237066" y="362527"/>
                  <a:pt x="107757" y="249382"/>
                </a:cubicBezTo>
                <a:cubicBezTo>
                  <a:pt x="-21552" y="136237"/>
                  <a:pt x="-5389" y="68118"/>
                  <a:pt x="10775"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cxnSp>
        <p:nvCxnSpPr>
          <p:cNvPr id="62" name="Straight Arrow Connector 61"/>
          <p:cNvCxnSpPr/>
          <p:nvPr/>
        </p:nvCxnSpPr>
        <p:spPr>
          <a:xfrm flipH="1">
            <a:off x="4916987" y="3751383"/>
            <a:ext cx="1614325" cy="64723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4" name="Freeform 1023"/>
          <p:cNvSpPr/>
          <p:nvPr/>
        </p:nvSpPr>
        <p:spPr>
          <a:xfrm>
            <a:off x="6560685" y="2549833"/>
            <a:ext cx="1439259" cy="1190859"/>
          </a:xfrm>
          <a:custGeom>
            <a:avLst/>
            <a:gdLst>
              <a:gd name="connsiteX0" fmla="*/ 2729345 w 2729345"/>
              <a:gd name="connsiteY0" fmla="*/ 0 h 2258291"/>
              <a:gd name="connsiteX1" fmla="*/ 2078182 w 2729345"/>
              <a:gd name="connsiteY1" fmla="*/ 374073 h 2258291"/>
              <a:gd name="connsiteX2" fmla="*/ 720436 w 2729345"/>
              <a:gd name="connsiteY2" fmla="*/ 484909 h 2258291"/>
              <a:gd name="connsiteX3" fmla="*/ 277091 w 2729345"/>
              <a:gd name="connsiteY3" fmla="*/ 1524000 h 2258291"/>
              <a:gd name="connsiteX4" fmla="*/ 0 w 2729345"/>
              <a:gd name="connsiteY4" fmla="*/ 2258291 h 225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345" h="2258291">
                <a:moveTo>
                  <a:pt x="2729345" y="0"/>
                </a:moveTo>
                <a:cubicBezTo>
                  <a:pt x="2571172" y="146627"/>
                  <a:pt x="2413000" y="293255"/>
                  <a:pt x="2078182" y="374073"/>
                </a:cubicBezTo>
                <a:cubicBezTo>
                  <a:pt x="1743364" y="454891"/>
                  <a:pt x="1020618" y="293255"/>
                  <a:pt x="720436" y="484909"/>
                </a:cubicBezTo>
                <a:cubicBezTo>
                  <a:pt x="420254" y="676564"/>
                  <a:pt x="397164" y="1228436"/>
                  <a:pt x="277091" y="1524000"/>
                </a:cubicBezTo>
                <a:cubicBezTo>
                  <a:pt x="157018" y="1819564"/>
                  <a:pt x="78509" y="2038927"/>
                  <a:pt x="0" y="2258291"/>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25" name="Freeform 1024"/>
          <p:cNvSpPr/>
          <p:nvPr/>
        </p:nvSpPr>
        <p:spPr>
          <a:xfrm>
            <a:off x="6450449" y="1731403"/>
            <a:ext cx="1323013" cy="1760889"/>
          </a:xfrm>
          <a:custGeom>
            <a:avLst/>
            <a:gdLst>
              <a:gd name="connsiteX0" fmla="*/ 28938 w 2508901"/>
              <a:gd name="connsiteY0" fmla="*/ 3339269 h 3339269"/>
              <a:gd name="connsiteX1" fmla="*/ 222901 w 2508901"/>
              <a:gd name="connsiteY1" fmla="*/ 665341 h 3339269"/>
              <a:gd name="connsiteX2" fmla="*/ 1677629 w 2508901"/>
              <a:gd name="connsiteY2" fmla="*/ 346687 h 3339269"/>
              <a:gd name="connsiteX3" fmla="*/ 1913156 w 2508901"/>
              <a:gd name="connsiteY3" fmla="*/ 55741 h 3339269"/>
              <a:gd name="connsiteX4" fmla="*/ 2508901 w 2508901"/>
              <a:gd name="connsiteY4" fmla="*/ 323 h 3339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01" h="3339269">
                <a:moveTo>
                  <a:pt x="28938" y="3339269"/>
                </a:moveTo>
                <a:cubicBezTo>
                  <a:pt x="-11472" y="2251687"/>
                  <a:pt x="-51881" y="1164105"/>
                  <a:pt x="222901" y="665341"/>
                </a:cubicBezTo>
                <a:cubicBezTo>
                  <a:pt x="497683" y="166577"/>
                  <a:pt x="1395920" y="448287"/>
                  <a:pt x="1677629" y="346687"/>
                </a:cubicBezTo>
                <a:cubicBezTo>
                  <a:pt x="1959338" y="245087"/>
                  <a:pt x="1774611" y="113468"/>
                  <a:pt x="1913156" y="55741"/>
                </a:cubicBezTo>
                <a:cubicBezTo>
                  <a:pt x="2051701" y="-1986"/>
                  <a:pt x="2280301" y="-832"/>
                  <a:pt x="2508901" y="32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7" name="Lightning Bolt 66"/>
          <p:cNvSpPr/>
          <p:nvPr/>
        </p:nvSpPr>
        <p:spPr>
          <a:xfrm>
            <a:off x="7510454" y="135274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6" name="Right Arrow 65"/>
          <p:cNvSpPr/>
          <p:nvPr/>
        </p:nvSpPr>
        <p:spPr>
          <a:xfrm>
            <a:off x="494785" y="995917"/>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00" dirty="0">
                <a:solidFill>
                  <a:prstClr val="white"/>
                </a:solidFill>
              </a:rPr>
              <a:t>Tweets on </a:t>
            </a:r>
            <a:br>
              <a:rPr lang="en-US" sz="1200" dirty="0">
                <a:solidFill>
                  <a:prstClr val="white"/>
                </a:solidFill>
              </a:rPr>
            </a:br>
            <a:r>
              <a:rPr lang="en-US" sz="900" dirty="0"/>
              <a:t>#ukoug17 #ukoug_tech17 #ukoug_apps17 #ukoug_jde17</a:t>
            </a:r>
            <a:endParaRPr lang="nl-NL" sz="1200" dirty="0">
              <a:solidFill>
                <a:prstClr val="white"/>
              </a:solidFill>
            </a:endParaRPr>
          </a:p>
        </p:txBody>
      </p:sp>
    </p:spTree>
    <p:extLst>
      <p:ext uri="{BB962C8B-B14F-4D97-AF65-F5344CB8AC3E}">
        <p14:creationId xmlns:p14="http://schemas.microsoft.com/office/powerpoint/2010/main" val="23318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par>
                          <p:cTn id="39" fill="hold">
                            <p:stCondLst>
                              <p:cond delay="0"/>
                            </p:stCondLst>
                            <p:childTnLst>
                              <p:par>
                                <p:cTn id="40" presetID="6" presetClass="emph" presetSubtype="0" fill="hold" grpId="0" nodeType="afterEffect">
                                  <p:stCondLst>
                                    <p:cond delay="0"/>
                                  </p:stCondLst>
                                  <p:childTnLst>
                                    <p:animScale>
                                      <p:cBhvr>
                                        <p:cTn id="41" dur="4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3" grpId="0" animBg="1"/>
      <p:bldP spid="54" grpId="0"/>
      <p:bldP spid="55" grpId="0" animBg="1"/>
      <p:bldP spid="56" grpId="0" animBg="1"/>
      <p:bldP spid="57" grpId="0" animBg="1"/>
      <p:bldP spid="59" grpId="0" animBg="1"/>
      <p:bldP spid="60" grpId="0" animBg="1"/>
      <p:bldP spid="21" grpId="0" animBg="1"/>
      <p:bldP spid="31" grpId="0" animBg="1"/>
      <p:bldP spid="1024" grpId="0" animBg="1"/>
      <p:bldP spid="1025" grpId="0" animBg="1"/>
      <p:bldP spid="6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515606" y="945720"/>
            <a:ext cx="5307185" cy="4033997"/>
          </a:xfrm>
          <a:prstGeom prst="rect">
            <a:avLst/>
          </a:prstGeom>
        </p:spPr>
      </p:pic>
      <p:pic>
        <p:nvPicPr>
          <p:cNvPr id="5" name="Picture 4"/>
          <p:cNvPicPr>
            <a:picLocks noChangeAspect="1"/>
          </p:cNvPicPr>
          <p:nvPr/>
        </p:nvPicPr>
        <p:blipFill>
          <a:blip r:embed="rId3"/>
          <a:stretch>
            <a:fillRect/>
          </a:stretch>
        </p:blipFill>
        <p:spPr>
          <a:xfrm>
            <a:off x="5128229" y="478209"/>
            <a:ext cx="3901844" cy="3496148"/>
          </a:xfrm>
          <a:prstGeom prst="rect">
            <a:avLst/>
          </a:prstGeom>
        </p:spPr>
      </p:pic>
      <p:cxnSp>
        <p:nvCxnSpPr>
          <p:cNvPr id="7" name="Straight Arrow Connector 6"/>
          <p:cNvCxnSpPr/>
          <p:nvPr/>
        </p:nvCxnSpPr>
        <p:spPr>
          <a:xfrm flipV="1">
            <a:off x="3594495" y="2337962"/>
            <a:ext cx="1533734" cy="6356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Heptagon 7"/>
          <p:cNvSpPr/>
          <p:nvPr/>
        </p:nvSpPr>
        <p:spPr>
          <a:xfrm>
            <a:off x="307929" y="1422378"/>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9" name="Heptagon 8"/>
          <p:cNvSpPr/>
          <p:nvPr/>
        </p:nvSpPr>
        <p:spPr>
          <a:xfrm>
            <a:off x="307929" y="1622304"/>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Heptagon 9"/>
          <p:cNvSpPr/>
          <p:nvPr/>
        </p:nvSpPr>
        <p:spPr>
          <a:xfrm>
            <a:off x="307929" y="2126320"/>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Heptagon 10"/>
          <p:cNvSpPr/>
          <p:nvPr/>
        </p:nvSpPr>
        <p:spPr>
          <a:xfrm>
            <a:off x="731670" y="2767366"/>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Heptagon 11"/>
          <p:cNvSpPr/>
          <p:nvPr/>
        </p:nvSpPr>
        <p:spPr>
          <a:xfrm>
            <a:off x="411767" y="4248589"/>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3" name="Heptagon 12"/>
          <p:cNvSpPr/>
          <p:nvPr/>
        </p:nvSpPr>
        <p:spPr>
          <a:xfrm>
            <a:off x="731670" y="2973574"/>
            <a:ext cx="207677" cy="199926"/>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2020106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2"/>
          <a:srcRect b="7300"/>
          <a:stretch/>
        </p:blipFill>
        <p:spPr>
          <a:xfrm>
            <a:off x="600706" y="1176244"/>
            <a:ext cx="7367763" cy="3677640"/>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Running Top 3 of </a:t>
            </a:r>
            <a:br>
              <a:rPr lang="en-US" dirty="0" smtClean="0"/>
            </a:br>
            <a:r>
              <a:rPr lang="en-US" dirty="0" smtClean="0"/>
              <a:t>best liked tweets per conference</a:t>
            </a:r>
            <a:endParaRPr lang="nl-NL" dirty="0"/>
          </a:p>
        </p:txBody>
      </p:sp>
      <p:sp>
        <p:nvSpPr>
          <p:cNvPr id="4" name="Rectangle 3"/>
          <p:cNvSpPr/>
          <p:nvPr/>
        </p:nvSpPr>
        <p:spPr>
          <a:xfrm>
            <a:off x="3131376" y="1971216"/>
            <a:ext cx="1072472" cy="398275"/>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Server Sent Event</a:t>
            </a:r>
            <a:endParaRPr lang="nl-NL" sz="1266" dirty="0">
              <a:solidFill>
                <a:prstClr val="white"/>
              </a:solidFill>
              <a:latin typeface="Arial Unicode MS"/>
            </a:endParaRPr>
          </a:p>
        </p:txBody>
      </p:sp>
      <p:sp>
        <p:nvSpPr>
          <p:cNvPr id="5" name="Left Arrow 4"/>
          <p:cNvSpPr/>
          <p:nvPr/>
        </p:nvSpPr>
        <p:spPr>
          <a:xfrm>
            <a:off x="2928760" y="1542091"/>
            <a:ext cx="238223" cy="133391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6"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81099" y="1966172"/>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4588" y="1757497"/>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65755" y="1966172"/>
            <a:ext cx="959993" cy="504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092936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End to end flow Cloud Enabled</a:t>
            </a:r>
            <a:endParaRPr lang="nl-NL" dirty="0"/>
          </a:p>
        </p:txBody>
      </p:sp>
      <p:sp>
        <p:nvSpPr>
          <p:cNvPr id="4" name="Cloud 3"/>
          <p:cNvSpPr/>
          <p:nvPr/>
        </p:nvSpPr>
        <p:spPr>
          <a:xfrm>
            <a:off x="2667442" y="983236"/>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96696" y="1044854"/>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p:cNvSpPr/>
          <p:nvPr/>
        </p:nvSpPr>
        <p:spPr>
          <a:xfrm>
            <a:off x="4078022" y="620035"/>
            <a:ext cx="4723365" cy="174214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ounded Rectangle 9"/>
          <p:cNvSpPr/>
          <p:nvPr/>
        </p:nvSpPr>
        <p:spPr>
          <a:xfrm>
            <a:off x="4397113" y="1148971"/>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ounded Rectangle 11"/>
          <p:cNvSpPr/>
          <p:nvPr/>
        </p:nvSpPr>
        <p:spPr>
          <a:xfrm>
            <a:off x="4397114" y="1148971"/>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700" b="1" dirty="0">
                <a:solidFill>
                  <a:srgbClr val="FFFFFF">
                    <a:lumMod val="95000"/>
                  </a:srgbClr>
                </a:solidFill>
                <a:latin typeface="Arial Unicode MS"/>
              </a:rPr>
              <a:t>API</a:t>
            </a:r>
          </a:p>
        </p:txBody>
      </p:sp>
      <p:sp>
        <p:nvSpPr>
          <p:cNvPr id="13" name="Rounded Rectangle 12"/>
          <p:cNvSpPr/>
          <p:nvPr/>
        </p:nvSpPr>
        <p:spPr>
          <a:xfrm>
            <a:off x="7778960" y="861310"/>
            <a:ext cx="659926" cy="358004"/>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srgbClr val="000000"/>
                </a:solidFill>
                <a:latin typeface="Arial Unicode MS"/>
              </a:rPr>
              <a:t>Cache</a:t>
            </a:r>
            <a:endParaRPr lang="en-US" sz="949" dirty="0">
              <a:solidFill>
                <a:srgbClr val="000000"/>
              </a:solidFill>
              <a:latin typeface="Arial Unicode MS"/>
            </a:endParaRPr>
          </a:p>
        </p:txBody>
      </p:sp>
      <p:sp>
        <p:nvSpPr>
          <p:cNvPr id="16" name="Rounded Rectangle 15"/>
          <p:cNvSpPr/>
          <p:nvPr/>
        </p:nvSpPr>
        <p:spPr>
          <a:xfrm>
            <a:off x="5545012" y="1032817"/>
            <a:ext cx="1955793" cy="68421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844" dirty="0">
              <a:solidFill>
                <a:srgbClr val="000000"/>
              </a:solidFill>
              <a:latin typeface="Arial Unicode MS"/>
            </a:endParaRPr>
          </a:p>
          <a:p>
            <a:pPr algn="ctr" defTabSz="661109"/>
            <a:endParaRPr lang="nl-NL" sz="844" dirty="0">
              <a:solidFill>
                <a:srgbClr val="000000"/>
              </a:solidFill>
              <a:latin typeface="Arial Unicode MS"/>
            </a:endParaRPr>
          </a:p>
          <a:p>
            <a:pPr algn="ctr" defTabSz="661109"/>
            <a:r>
              <a:rPr lang="nl-NL" sz="844" dirty="0" err="1">
                <a:solidFill>
                  <a:srgbClr val="000000"/>
                </a:solidFill>
                <a:latin typeface="Arial Unicode MS"/>
              </a:rPr>
              <a:t>EventHub</a:t>
            </a:r>
            <a:r>
              <a:rPr lang="nl-NL" sz="844" dirty="0">
                <a:solidFill>
                  <a:srgbClr val="000000"/>
                </a:solidFill>
                <a:latin typeface="Arial Unicode MS"/>
              </a:rPr>
              <a:t> CS</a:t>
            </a:r>
          </a:p>
          <a:p>
            <a:pPr algn="ctr" defTabSz="661109"/>
            <a:endParaRPr lang="en-US" sz="844" dirty="0">
              <a:solidFill>
                <a:srgbClr val="000000"/>
              </a:solidFill>
              <a:latin typeface="Arial Unicode MS"/>
            </a:endParaRPr>
          </a:p>
          <a:p>
            <a:pPr algn="ctr" defTabSz="661109"/>
            <a:endParaRPr lang="en-US" sz="844" dirty="0">
              <a:solidFill>
                <a:srgbClr val="000000"/>
              </a:solidFill>
              <a:latin typeface="Arial Unicode MS"/>
            </a:endParaRPr>
          </a:p>
        </p:txBody>
      </p:sp>
      <p:pic>
        <p:nvPicPr>
          <p:cNvPr id="2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62591" y="1051036"/>
            <a:ext cx="454584" cy="238948"/>
          </a:xfrm>
          <a:prstGeom prst="rect">
            <a:avLst/>
          </a:prstGeom>
          <a:noFill/>
          <a:extLst>
            <a:ext uri="{909E8E84-426E-40DD-AFC4-6F175D3DCCD1}">
              <a14:hiddenFill xmlns:a14="http://schemas.microsoft.com/office/drawing/2010/main">
                <a:solidFill>
                  <a:srgbClr val="FFFFFF"/>
                </a:solidFill>
              </a14:hiddenFill>
            </a:ext>
          </a:extLst>
        </p:spPr>
      </p:pic>
      <p:sp>
        <p:nvSpPr>
          <p:cNvPr id="21" name="Lightning Bolt 20"/>
          <p:cNvSpPr/>
          <p:nvPr/>
        </p:nvSpPr>
        <p:spPr>
          <a:xfrm>
            <a:off x="5545012" y="89675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4" name="TextBox 23"/>
          <p:cNvSpPr txBox="1"/>
          <p:nvPr/>
        </p:nvSpPr>
        <p:spPr>
          <a:xfrm>
            <a:off x="4656839" y="1334815"/>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25" name="Cloud 24"/>
          <p:cNvSpPr/>
          <p:nvPr/>
        </p:nvSpPr>
        <p:spPr>
          <a:xfrm>
            <a:off x="4426950" y="2754672"/>
            <a:ext cx="3694796" cy="1205549"/>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6" name="Lightning Bolt 25"/>
          <p:cNvSpPr/>
          <p:nvPr/>
        </p:nvSpPr>
        <p:spPr>
          <a:xfrm>
            <a:off x="5007214" y="142212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27" name="Right Arrow 26"/>
          <p:cNvSpPr/>
          <p:nvPr/>
        </p:nvSpPr>
        <p:spPr>
          <a:xfrm>
            <a:off x="4947869" y="152670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Freeform 30"/>
          <p:cNvSpPr/>
          <p:nvPr/>
        </p:nvSpPr>
        <p:spPr>
          <a:xfrm>
            <a:off x="3340877" y="716295"/>
            <a:ext cx="1125496" cy="478013"/>
          </a:xfrm>
          <a:custGeom>
            <a:avLst/>
            <a:gdLst>
              <a:gd name="connsiteX0" fmla="*/ 0 w 2481943"/>
              <a:gd name="connsiteY0" fmla="*/ 1045366 h 1332749"/>
              <a:gd name="connsiteX1" fmla="*/ 1045028 w 2481943"/>
              <a:gd name="connsiteY1" fmla="*/ 337 h 1332749"/>
              <a:gd name="connsiteX2" fmla="*/ 1254034 w 2481943"/>
              <a:gd name="connsiteY2" fmla="*/ 927800 h 1332749"/>
              <a:gd name="connsiteX3" fmla="*/ 1933303 w 2481943"/>
              <a:gd name="connsiteY3" fmla="*/ 640417 h 1332749"/>
              <a:gd name="connsiteX4" fmla="*/ 2481943 w 2481943"/>
              <a:gd name="connsiteY4" fmla="*/ 1332749 h 133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3" h="1332749">
                <a:moveTo>
                  <a:pt x="0" y="1045366"/>
                </a:moveTo>
                <a:cubicBezTo>
                  <a:pt x="418011" y="532648"/>
                  <a:pt x="836022" y="19931"/>
                  <a:pt x="1045028" y="337"/>
                </a:cubicBezTo>
                <a:cubicBezTo>
                  <a:pt x="1254034" y="-19257"/>
                  <a:pt x="1105988" y="821120"/>
                  <a:pt x="1254034" y="927800"/>
                </a:cubicBezTo>
                <a:cubicBezTo>
                  <a:pt x="1402080" y="1034480"/>
                  <a:pt x="1728652" y="572925"/>
                  <a:pt x="1933303" y="640417"/>
                </a:cubicBezTo>
                <a:cubicBezTo>
                  <a:pt x="2137955" y="707908"/>
                  <a:pt x="2309949" y="1020328"/>
                  <a:pt x="2481943" y="133274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33" name="Rounded Rectangle 32"/>
          <p:cNvSpPr/>
          <p:nvPr/>
        </p:nvSpPr>
        <p:spPr>
          <a:xfrm>
            <a:off x="4933380" y="3161438"/>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Tweets Aggregation</a:t>
            </a:r>
          </a:p>
        </p:txBody>
      </p:sp>
      <p:sp>
        <p:nvSpPr>
          <p:cNvPr id="35" name="TextBox 34"/>
          <p:cNvSpPr txBox="1"/>
          <p:nvPr/>
        </p:nvSpPr>
        <p:spPr>
          <a:xfrm>
            <a:off x="5589043" y="3163406"/>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36" name="Lightning Bolt 35"/>
          <p:cNvSpPr/>
          <p:nvPr/>
        </p:nvSpPr>
        <p:spPr>
          <a:xfrm>
            <a:off x="4841839" y="323775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7" name="Right Arrow 36"/>
          <p:cNvSpPr/>
          <p:nvPr/>
        </p:nvSpPr>
        <p:spPr>
          <a:xfrm>
            <a:off x="5784110" y="356205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8" name="Freeform 37"/>
          <p:cNvSpPr/>
          <p:nvPr/>
        </p:nvSpPr>
        <p:spPr>
          <a:xfrm>
            <a:off x="5030930" y="943790"/>
            <a:ext cx="566212" cy="582913"/>
          </a:xfrm>
          <a:custGeom>
            <a:avLst/>
            <a:gdLst>
              <a:gd name="connsiteX0" fmla="*/ 277419 w 1178756"/>
              <a:gd name="connsiteY0" fmla="*/ 1541418 h 1541418"/>
              <a:gd name="connsiteX1" fmla="*/ 434173 w 1178756"/>
              <a:gd name="connsiteY1" fmla="*/ 901338 h 1541418"/>
              <a:gd name="connsiteX2" fmla="*/ 3099 w 1178756"/>
              <a:gd name="connsiteY2" fmla="*/ 509452 h 1541418"/>
              <a:gd name="connsiteX3" fmla="*/ 695430 w 1178756"/>
              <a:gd name="connsiteY3" fmla="*/ 91440 h 1541418"/>
              <a:gd name="connsiteX4" fmla="*/ 1178756 w 1178756"/>
              <a:gd name="connsiteY4" fmla="*/ 0 h 154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56" h="1541418">
                <a:moveTo>
                  <a:pt x="277419" y="1541418"/>
                </a:moveTo>
                <a:cubicBezTo>
                  <a:pt x="378656" y="1307375"/>
                  <a:pt x="479893" y="1073332"/>
                  <a:pt x="434173" y="901338"/>
                </a:cubicBezTo>
                <a:cubicBezTo>
                  <a:pt x="388453" y="729344"/>
                  <a:pt x="-40444" y="644435"/>
                  <a:pt x="3099" y="509452"/>
                </a:cubicBezTo>
                <a:cubicBezTo>
                  <a:pt x="46642" y="374469"/>
                  <a:pt x="499487" y="176349"/>
                  <a:pt x="695430" y="91440"/>
                </a:cubicBezTo>
                <a:cubicBezTo>
                  <a:pt x="891373" y="6531"/>
                  <a:pt x="1035064" y="3265"/>
                  <a:pt x="1178756"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1" name="Rounded Rectangle 40"/>
          <p:cNvSpPr/>
          <p:nvPr/>
        </p:nvSpPr>
        <p:spPr>
          <a:xfrm>
            <a:off x="6082089" y="1463094"/>
            <a:ext cx="364788" cy="219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500" dirty="0">
                <a:solidFill>
                  <a:prstClr val="white"/>
                </a:solidFill>
                <a:latin typeface="Arial Unicode MS"/>
              </a:rPr>
              <a:t>Likes</a:t>
            </a:r>
            <a:endParaRPr lang="nl-NL" sz="500" dirty="0">
              <a:solidFill>
                <a:prstClr val="white"/>
              </a:solidFill>
              <a:latin typeface="Arial Unicode MS"/>
            </a:endParaRPr>
          </a:p>
        </p:txBody>
      </p:sp>
      <p:sp>
        <p:nvSpPr>
          <p:cNvPr id="42" name="Rounded Rectangle 41"/>
          <p:cNvSpPr/>
          <p:nvPr/>
        </p:nvSpPr>
        <p:spPr>
          <a:xfrm>
            <a:off x="5582576" y="1460512"/>
            <a:ext cx="423101" cy="2176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500" dirty="0">
                <a:solidFill>
                  <a:prstClr val="white"/>
                </a:solidFill>
                <a:latin typeface="Arial Unicode MS"/>
              </a:rPr>
              <a:t>Tweets</a:t>
            </a:r>
            <a:endParaRPr lang="nl-NL" sz="500" dirty="0">
              <a:solidFill>
                <a:prstClr val="white"/>
              </a:solidFill>
              <a:latin typeface="Arial Unicode MS"/>
            </a:endParaRPr>
          </a:p>
        </p:txBody>
      </p:sp>
      <p:sp>
        <p:nvSpPr>
          <p:cNvPr id="44" name="Rounded Rectangle 43"/>
          <p:cNvSpPr/>
          <p:nvPr/>
        </p:nvSpPr>
        <p:spPr>
          <a:xfrm>
            <a:off x="2991291" y="2614768"/>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45" name="Rounded Rectangle 44"/>
          <p:cNvSpPr/>
          <p:nvPr/>
        </p:nvSpPr>
        <p:spPr>
          <a:xfrm>
            <a:off x="2998179" y="2614768"/>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844" b="1" dirty="0">
                <a:solidFill>
                  <a:srgbClr val="FFFFFF">
                    <a:lumMod val="95000"/>
                  </a:srgbClr>
                </a:solidFill>
                <a:latin typeface="Arial Unicode MS"/>
              </a:rPr>
              <a:t>UI</a:t>
            </a:r>
          </a:p>
        </p:txBody>
      </p:sp>
      <p:sp>
        <p:nvSpPr>
          <p:cNvPr id="46" name="TextBox 45"/>
          <p:cNvSpPr txBox="1"/>
          <p:nvPr/>
        </p:nvSpPr>
        <p:spPr>
          <a:xfrm>
            <a:off x="3489111" y="2553160"/>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47" name="Lightning Bolt 46"/>
          <p:cNvSpPr/>
          <p:nvPr/>
        </p:nvSpPr>
        <p:spPr>
          <a:xfrm>
            <a:off x="3289145" y="241988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49" name="Lightning Bolt 48"/>
          <p:cNvSpPr/>
          <p:nvPr/>
        </p:nvSpPr>
        <p:spPr>
          <a:xfrm>
            <a:off x="5853898" y="338368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50" name="Rounded Rectangle 49"/>
          <p:cNvSpPr/>
          <p:nvPr/>
        </p:nvSpPr>
        <p:spPr>
          <a:xfrm>
            <a:off x="247983" y="2590119"/>
            <a:ext cx="1432788" cy="702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Client</a:t>
            </a:r>
          </a:p>
          <a:p>
            <a:pPr algn="ctr" defTabSz="661109"/>
            <a:r>
              <a:rPr lang="en-US" sz="1266" dirty="0">
                <a:solidFill>
                  <a:prstClr val="white"/>
                </a:solidFill>
                <a:latin typeface="Arial Unicode MS"/>
              </a:rPr>
              <a:t>Chrome</a:t>
            </a:r>
            <a:endParaRPr lang="nl-NL" sz="1266" dirty="0">
              <a:solidFill>
                <a:prstClr val="white"/>
              </a:solidFill>
              <a:latin typeface="Arial Unicode MS"/>
            </a:endParaRPr>
          </a:p>
        </p:txBody>
      </p:sp>
      <p:sp>
        <p:nvSpPr>
          <p:cNvPr id="51" name="Rounded Rectangle 50"/>
          <p:cNvSpPr/>
          <p:nvPr/>
        </p:nvSpPr>
        <p:spPr>
          <a:xfrm>
            <a:off x="667095" y="3230893"/>
            <a:ext cx="1432788" cy="7021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Client</a:t>
            </a:r>
          </a:p>
          <a:p>
            <a:pPr algn="ctr" defTabSz="661109"/>
            <a:r>
              <a:rPr lang="en-US" sz="1266" dirty="0">
                <a:solidFill>
                  <a:prstClr val="white"/>
                </a:solidFill>
                <a:latin typeface="Arial Unicode MS"/>
              </a:rPr>
              <a:t>Firefox</a:t>
            </a:r>
            <a:endParaRPr lang="nl-NL" sz="1266" dirty="0">
              <a:solidFill>
                <a:prstClr val="white"/>
              </a:solidFill>
              <a:latin typeface="Arial Unicode MS"/>
            </a:endParaRPr>
          </a:p>
        </p:txBody>
      </p:sp>
      <p:cxnSp>
        <p:nvCxnSpPr>
          <p:cNvPr id="53" name="Straight Arrow Connector 52"/>
          <p:cNvCxnSpPr>
            <a:stCxn id="50" idx="3"/>
            <a:endCxn id="45" idx="1"/>
          </p:cNvCxnSpPr>
          <p:nvPr/>
        </p:nvCxnSpPr>
        <p:spPr>
          <a:xfrm flipV="1">
            <a:off x="1680771" y="2691114"/>
            <a:ext cx="1317408" cy="2500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3"/>
            <a:endCxn id="45" idx="1"/>
          </p:cNvCxnSpPr>
          <p:nvPr/>
        </p:nvCxnSpPr>
        <p:spPr>
          <a:xfrm flipV="1">
            <a:off x="2099883" y="2691115"/>
            <a:ext cx="898296" cy="890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6317014" y="3161160"/>
            <a:ext cx="910075"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r>
              <a:rPr lang="en-US" sz="844" dirty="0">
                <a:solidFill>
                  <a:prstClr val="black"/>
                </a:solidFill>
                <a:latin typeface="Arial Unicode MS"/>
              </a:rPr>
              <a:t>Likes</a:t>
            </a:r>
          </a:p>
          <a:p>
            <a:pPr algn="ctr" defTabSz="661109"/>
            <a:r>
              <a:rPr lang="en-US" sz="844" dirty="0">
                <a:solidFill>
                  <a:prstClr val="black"/>
                </a:solidFill>
                <a:latin typeface="Arial Unicode MS"/>
              </a:rPr>
              <a:t>Aggregation</a:t>
            </a:r>
          </a:p>
        </p:txBody>
      </p:sp>
      <p:sp>
        <p:nvSpPr>
          <p:cNvPr id="59" name="TextBox 58"/>
          <p:cNvSpPr txBox="1"/>
          <p:nvPr/>
        </p:nvSpPr>
        <p:spPr>
          <a:xfrm>
            <a:off x="6972677" y="3163128"/>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60" name="Lightning Bolt 59"/>
          <p:cNvSpPr/>
          <p:nvPr/>
        </p:nvSpPr>
        <p:spPr>
          <a:xfrm>
            <a:off x="6225473" y="323747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1" name="Right Arrow 60"/>
          <p:cNvSpPr/>
          <p:nvPr/>
        </p:nvSpPr>
        <p:spPr>
          <a:xfrm>
            <a:off x="7167743" y="356178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2" name="Lightning Bolt 61"/>
          <p:cNvSpPr/>
          <p:nvPr/>
        </p:nvSpPr>
        <p:spPr>
          <a:xfrm>
            <a:off x="7237532" y="338340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2" name="Lightning Bolt 71"/>
          <p:cNvSpPr/>
          <p:nvPr/>
        </p:nvSpPr>
        <p:spPr>
          <a:xfrm>
            <a:off x="3682892" y="289067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3" name="Right Arrow 72"/>
          <p:cNvSpPr/>
          <p:nvPr/>
        </p:nvSpPr>
        <p:spPr>
          <a:xfrm>
            <a:off x="3623546" y="299525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4" name="Freeform 73"/>
          <p:cNvSpPr/>
          <p:nvPr/>
        </p:nvSpPr>
        <p:spPr>
          <a:xfrm>
            <a:off x="3878173" y="985121"/>
            <a:ext cx="1680771" cy="2045856"/>
          </a:xfrm>
          <a:custGeom>
            <a:avLst/>
            <a:gdLst>
              <a:gd name="connsiteX0" fmla="*/ 0 w 3187337"/>
              <a:gd name="connsiteY0" fmla="*/ 3879668 h 3879668"/>
              <a:gd name="connsiteX1" fmla="*/ 2873828 w 3187337"/>
              <a:gd name="connsiteY1" fmla="*/ 2155371 h 3879668"/>
              <a:gd name="connsiteX2" fmla="*/ 2730137 w 3187337"/>
              <a:gd name="connsiteY2" fmla="*/ 418011 h 3879668"/>
              <a:gd name="connsiteX3" fmla="*/ 3187337 w 3187337"/>
              <a:gd name="connsiteY3" fmla="*/ 0 h 3879668"/>
            </a:gdLst>
            <a:ahLst/>
            <a:cxnLst>
              <a:cxn ang="0">
                <a:pos x="connsiteX0" y="connsiteY0"/>
              </a:cxn>
              <a:cxn ang="0">
                <a:pos x="connsiteX1" y="connsiteY1"/>
              </a:cxn>
              <a:cxn ang="0">
                <a:pos x="connsiteX2" y="connsiteY2"/>
              </a:cxn>
              <a:cxn ang="0">
                <a:pos x="connsiteX3" y="connsiteY3"/>
              </a:cxn>
            </a:cxnLst>
            <a:rect l="l" t="t" r="r" b="b"/>
            <a:pathLst>
              <a:path w="3187337" h="3879668">
                <a:moveTo>
                  <a:pt x="0" y="3879668"/>
                </a:moveTo>
                <a:cubicBezTo>
                  <a:pt x="1209402" y="3305991"/>
                  <a:pt x="2418805" y="2732314"/>
                  <a:pt x="2873828" y="2155371"/>
                </a:cubicBezTo>
                <a:cubicBezTo>
                  <a:pt x="3328851" y="1578428"/>
                  <a:pt x="2677886" y="777239"/>
                  <a:pt x="2730137" y="418011"/>
                </a:cubicBezTo>
                <a:cubicBezTo>
                  <a:pt x="2782389" y="58782"/>
                  <a:pt x="2984863" y="29391"/>
                  <a:pt x="318733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Freeform 74"/>
          <p:cNvSpPr/>
          <p:nvPr/>
        </p:nvSpPr>
        <p:spPr>
          <a:xfrm>
            <a:off x="3343245" y="1750185"/>
            <a:ext cx="2379482" cy="674613"/>
          </a:xfrm>
          <a:custGeom>
            <a:avLst/>
            <a:gdLst>
              <a:gd name="connsiteX0" fmla="*/ 5534162 w 5534162"/>
              <a:gd name="connsiteY0" fmla="*/ 0 h 1358537"/>
              <a:gd name="connsiteX1" fmla="*/ 3992745 w 5534162"/>
              <a:gd name="connsiteY1" fmla="*/ 1306285 h 1358537"/>
              <a:gd name="connsiteX2" fmla="*/ 596402 w 5534162"/>
              <a:gd name="connsiteY2" fmla="*/ 888274 h 1358537"/>
              <a:gd name="connsiteX3" fmla="*/ 21636 w 5534162"/>
              <a:gd name="connsiteY3" fmla="*/ 1358537 h 1358537"/>
            </a:gdLst>
            <a:ahLst/>
            <a:cxnLst>
              <a:cxn ang="0">
                <a:pos x="connsiteX0" y="connsiteY0"/>
              </a:cxn>
              <a:cxn ang="0">
                <a:pos x="connsiteX1" y="connsiteY1"/>
              </a:cxn>
              <a:cxn ang="0">
                <a:pos x="connsiteX2" y="connsiteY2"/>
              </a:cxn>
              <a:cxn ang="0">
                <a:pos x="connsiteX3" y="connsiteY3"/>
              </a:cxn>
            </a:cxnLst>
            <a:rect l="l" t="t" r="r" b="b"/>
            <a:pathLst>
              <a:path w="5534162" h="1358537">
                <a:moveTo>
                  <a:pt x="5534162" y="0"/>
                </a:moveTo>
                <a:cubicBezTo>
                  <a:pt x="5174933" y="579119"/>
                  <a:pt x="4815705" y="1158239"/>
                  <a:pt x="3992745" y="1306285"/>
                </a:cubicBezTo>
                <a:cubicBezTo>
                  <a:pt x="3169785" y="1454331"/>
                  <a:pt x="1258253" y="879565"/>
                  <a:pt x="596402" y="888274"/>
                </a:cubicBezTo>
                <a:cubicBezTo>
                  <a:pt x="-65450" y="896983"/>
                  <a:pt x="-21907" y="1127760"/>
                  <a:pt x="21636" y="1358537"/>
                </a:cubicBezTo>
              </a:path>
            </a:pathLst>
          </a:custGeom>
          <a:noFill/>
          <a:ln w="28575">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76"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4239" y="6580732"/>
            <a:ext cx="320240" cy="16012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91809" y="3020910"/>
            <a:ext cx="723362" cy="72336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50473" y="3176333"/>
            <a:ext cx="1138505" cy="569253"/>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7776177" y="1372032"/>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ounded Rectangle 79"/>
          <p:cNvSpPr/>
          <p:nvPr/>
        </p:nvSpPr>
        <p:spPr>
          <a:xfrm>
            <a:off x="7776176" y="1372032"/>
            <a:ext cx="391669" cy="16160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844" b="1" dirty="0">
                <a:solidFill>
                  <a:srgbClr val="FFFFFF">
                    <a:lumMod val="95000"/>
                  </a:srgbClr>
                </a:solidFill>
                <a:latin typeface="Arial Unicode MS"/>
              </a:rPr>
              <a:t>API</a:t>
            </a:r>
          </a:p>
        </p:txBody>
      </p:sp>
      <p:sp>
        <p:nvSpPr>
          <p:cNvPr id="81" name="TextBox 80"/>
          <p:cNvSpPr txBox="1"/>
          <p:nvPr/>
        </p:nvSpPr>
        <p:spPr>
          <a:xfrm>
            <a:off x="8035903" y="1557875"/>
            <a:ext cx="293670" cy="319446"/>
          </a:xfrm>
          <a:prstGeom prst="rect">
            <a:avLst/>
          </a:prstGeom>
          <a:noFill/>
        </p:spPr>
        <p:txBody>
          <a:bodyPr wrap="none" rtlCol="0">
            <a:spAutoFit/>
          </a:bodyPr>
          <a:lstStyle/>
          <a:p>
            <a:pPr defTabSz="661109"/>
            <a:r>
              <a:rPr lang="nl-NL" sz="1476" dirty="0">
                <a:solidFill>
                  <a:prstClr val="black"/>
                </a:solidFill>
                <a:latin typeface="Arial Unicode MS"/>
              </a:rPr>
              <a:t>µ</a:t>
            </a:r>
          </a:p>
        </p:txBody>
      </p:sp>
      <p:sp>
        <p:nvSpPr>
          <p:cNvPr id="77" name="Up Arrow 76"/>
          <p:cNvSpPr/>
          <p:nvPr/>
        </p:nvSpPr>
        <p:spPr>
          <a:xfrm>
            <a:off x="8112803" y="1175629"/>
            <a:ext cx="200625" cy="25060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83"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71122" y="1794640"/>
            <a:ext cx="1138505" cy="56925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5661" y="1567783"/>
            <a:ext cx="1138505" cy="5692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jav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83988" y="3581946"/>
            <a:ext cx="595932" cy="36594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logo jav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14171" y="3532707"/>
            <a:ext cx="595932" cy="365940"/>
          </a:xfrm>
          <a:prstGeom prst="rect">
            <a:avLst/>
          </a:prstGeom>
          <a:noFill/>
          <a:extLst>
            <a:ext uri="{909E8E84-426E-40DD-AFC4-6F175D3DCCD1}">
              <a14:hiddenFill xmlns:a14="http://schemas.microsoft.com/office/drawing/2010/main">
                <a:solidFill>
                  <a:srgbClr val="FFFFFF"/>
                </a:solidFill>
              </a14:hiddenFill>
            </a:ext>
          </a:extLst>
        </p:spPr>
      </p:pic>
      <p:sp>
        <p:nvSpPr>
          <p:cNvPr id="82" name="Freeform 81"/>
          <p:cNvSpPr/>
          <p:nvPr/>
        </p:nvSpPr>
        <p:spPr>
          <a:xfrm flipH="1">
            <a:off x="5758708" y="1701515"/>
            <a:ext cx="688169" cy="1100336"/>
          </a:xfrm>
          <a:custGeom>
            <a:avLst/>
            <a:gdLst>
              <a:gd name="connsiteX0" fmla="*/ 1554480 w 1554480"/>
              <a:gd name="connsiteY0" fmla="*/ 0 h 2886891"/>
              <a:gd name="connsiteX1" fmla="*/ 1358537 w 1554480"/>
              <a:gd name="connsiteY1" fmla="*/ 1763485 h 2886891"/>
              <a:gd name="connsiteX2" fmla="*/ 378822 w 1554480"/>
              <a:gd name="connsiteY2" fmla="*/ 1854925 h 2886891"/>
              <a:gd name="connsiteX3" fmla="*/ 0 w 1554480"/>
              <a:gd name="connsiteY3" fmla="*/ 2886891 h 2886891"/>
            </a:gdLst>
            <a:ahLst/>
            <a:cxnLst>
              <a:cxn ang="0">
                <a:pos x="connsiteX0" y="connsiteY0"/>
              </a:cxn>
              <a:cxn ang="0">
                <a:pos x="connsiteX1" y="connsiteY1"/>
              </a:cxn>
              <a:cxn ang="0">
                <a:pos x="connsiteX2" y="connsiteY2"/>
              </a:cxn>
              <a:cxn ang="0">
                <a:pos x="connsiteX3" y="connsiteY3"/>
              </a:cxn>
            </a:cxnLst>
            <a:rect l="l" t="t" r="r" b="b"/>
            <a:pathLst>
              <a:path w="1554480" h="2886891">
                <a:moveTo>
                  <a:pt x="1554480" y="0"/>
                </a:moveTo>
                <a:cubicBezTo>
                  <a:pt x="1554480" y="727165"/>
                  <a:pt x="1554480" y="1454331"/>
                  <a:pt x="1358537" y="1763485"/>
                </a:cubicBezTo>
                <a:cubicBezTo>
                  <a:pt x="1162594" y="2072639"/>
                  <a:pt x="605245" y="1667691"/>
                  <a:pt x="378822" y="1854925"/>
                </a:cubicBezTo>
                <a:cubicBezTo>
                  <a:pt x="152399" y="2042159"/>
                  <a:pt x="76199" y="2464525"/>
                  <a:pt x="0" y="288689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8" name="Rounded Rectangle 67"/>
          <p:cNvSpPr/>
          <p:nvPr/>
        </p:nvSpPr>
        <p:spPr>
          <a:xfrm>
            <a:off x="6488961" y="1463095"/>
            <a:ext cx="425278" cy="219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500" dirty="0">
                <a:solidFill>
                  <a:prstClr val="white"/>
                </a:solidFill>
                <a:latin typeface="Arial Unicode MS"/>
              </a:rPr>
              <a:t>Tweet Count</a:t>
            </a:r>
            <a:endParaRPr lang="nl-NL" sz="500" dirty="0">
              <a:solidFill>
                <a:prstClr val="white"/>
              </a:solidFill>
              <a:latin typeface="Arial Unicode MS"/>
            </a:endParaRPr>
          </a:p>
        </p:txBody>
      </p:sp>
      <p:sp>
        <p:nvSpPr>
          <p:cNvPr id="69" name="Rounded Rectangle 68"/>
          <p:cNvSpPr/>
          <p:nvPr/>
        </p:nvSpPr>
        <p:spPr>
          <a:xfrm>
            <a:off x="7005423" y="1463095"/>
            <a:ext cx="425278" cy="2193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500" dirty="0">
                <a:solidFill>
                  <a:prstClr val="white"/>
                </a:solidFill>
                <a:latin typeface="Arial Unicode MS"/>
              </a:rPr>
              <a:t>Likes Top3</a:t>
            </a:r>
            <a:endParaRPr lang="nl-NL" sz="500" dirty="0">
              <a:solidFill>
                <a:prstClr val="white"/>
              </a:solidFill>
              <a:latin typeface="Arial Unicode MS"/>
            </a:endParaRPr>
          </a:p>
        </p:txBody>
      </p:sp>
    </p:spTree>
    <p:extLst>
      <p:ext uri="{BB962C8B-B14F-4D97-AF65-F5344CB8AC3E}">
        <p14:creationId xmlns:p14="http://schemas.microsoft.com/office/powerpoint/2010/main" val="3113387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aspects of this demo – What Kafka can do for you</a:t>
            </a:r>
            <a:endParaRPr lang="nl-NL" dirty="0"/>
          </a:p>
        </p:txBody>
      </p:sp>
      <p:sp>
        <p:nvSpPr>
          <p:cNvPr id="3" name="Content Placeholder 2"/>
          <p:cNvSpPr>
            <a:spLocks noGrp="1"/>
          </p:cNvSpPr>
          <p:nvPr>
            <p:ph idx="1"/>
          </p:nvPr>
        </p:nvSpPr>
        <p:spPr/>
        <p:txBody>
          <a:bodyPr/>
          <a:lstStyle/>
          <a:p>
            <a:r>
              <a:rPr lang="en-US" dirty="0" smtClean="0"/>
              <a:t>Bridging Cloud(s) and on premises systems</a:t>
            </a:r>
          </a:p>
          <a:p>
            <a:r>
              <a:rPr lang="en-US" dirty="0" smtClean="0"/>
              <a:t>Providing decoupled interaction between </a:t>
            </a:r>
            <a:r>
              <a:rPr lang="en-US" dirty="0" err="1" smtClean="0"/>
              <a:t>microservices</a:t>
            </a:r>
            <a:endParaRPr lang="en-US" dirty="0" smtClean="0"/>
          </a:p>
          <a:p>
            <a:r>
              <a:rPr lang="en-US" dirty="0" smtClean="0"/>
              <a:t>Performing Streaming Analysis</a:t>
            </a:r>
          </a:p>
          <a:p>
            <a:r>
              <a:rPr lang="en-US" dirty="0" smtClean="0"/>
              <a:t>Bridging technologies (Java, Node, …)</a:t>
            </a:r>
          </a:p>
          <a:p>
            <a:r>
              <a:rPr lang="en-US" dirty="0" smtClean="0"/>
              <a:t>Bridging the availability (no | one | multiple instances)</a:t>
            </a:r>
          </a:p>
          <a:p>
            <a:r>
              <a:rPr lang="en-US" dirty="0" smtClean="0"/>
              <a:t>Provide semi-push based synchronization</a:t>
            </a:r>
          </a:p>
          <a:p>
            <a:pPr marL="0" indent="0">
              <a:buNone/>
            </a:pPr>
            <a:r>
              <a:rPr lang="en-US" dirty="0" smtClean="0"/>
              <a:t/>
            </a:r>
            <a:br>
              <a:rPr lang="en-US" dirty="0" smtClean="0"/>
            </a:br>
            <a:endParaRPr lang="en-US" dirty="0"/>
          </a:p>
          <a:p>
            <a:r>
              <a:rPr lang="en-US" dirty="0" smtClean="0"/>
              <a:t>Open</a:t>
            </a:r>
          </a:p>
          <a:p>
            <a:r>
              <a:rPr lang="en-US" dirty="0" smtClean="0"/>
              <a:t>Scalable</a:t>
            </a:r>
          </a:p>
          <a:p>
            <a:r>
              <a:rPr lang="en-US" dirty="0" smtClean="0"/>
              <a:t>Reliable &amp; Available</a:t>
            </a:r>
          </a:p>
          <a:p>
            <a:r>
              <a:rPr lang="en-US" dirty="0" smtClean="0"/>
              <a:t>Fast</a:t>
            </a:r>
          </a:p>
          <a:p>
            <a:r>
              <a:rPr lang="en-US" dirty="0" smtClean="0"/>
              <a:t>Complete historical record</a:t>
            </a:r>
            <a:endParaRPr lang="nl-NL" dirty="0"/>
          </a:p>
        </p:txBody>
      </p:sp>
      <p:sp>
        <p:nvSpPr>
          <p:cNvPr id="4" name="Footer Placeholder 3"/>
          <p:cNvSpPr>
            <a:spLocks noGrp="1"/>
          </p:cNvSpPr>
          <p:nvPr>
            <p:ph type="ftr" sz="quarter" idx="11"/>
          </p:nvPr>
        </p:nvSpPr>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spTree>
    <p:extLst>
      <p:ext uri="{BB962C8B-B14F-4D97-AF65-F5344CB8AC3E}">
        <p14:creationId xmlns:p14="http://schemas.microsoft.com/office/powerpoint/2010/main" val="15184797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embracing Apache Kafka</a:t>
            </a:r>
            <a:endParaRPr lang="nl-NL" dirty="0"/>
          </a:p>
        </p:txBody>
      </p:sp>
      <p:sp>
        <p:nvSpPr>
          <p:cNvPr id="3" name="Content Placeholder 2"/>
          <p:cNvSpPr>
            <a:spLocks noGrp="1"/>
          </p:cNvSpPr>
          <p:nvPr>
            <p:ph idx="1"/>
          </p:nvPr>
        </p:nvSpPr>
        <p:spPr/>
        <p:txBody>
          <a:bodyPr/>
          <a:lstStyle/>
          <a:p>
            <a:r>
              <a:rPr lang="en-US" dirty="0" smtClean="0"/>
              <a:t>Event Hub Cloud Service = Managed Apache Kafka platform</a:t>
            </a:r>
          </a:p>
          <a:p>
            <a:pPr lvl="1"/>
            <a:r>
              <a:rPr lang="en-US" dirty="0" smtClean="0"/>
              <a:t>Managed Topics have been announced too</a:t>
            </a:r>
          </a:p>
          <a:p>
            <a:r>
              <a:rPr lang="en-US" dirty="0" smtClean="0"/>
              <a:t>Kafka as source for Golden Gate and ODI</a:t>
            </a:r>
          </a:p>
          <a:p>
            <a:r>
              <a:rPr lang="en-US" dirty="0" smtClean="0"/>
              <a:t>Data Pipeline with Data Hub (Apache Cassandra) &amp; Event Hub</a:t>
            </a:r>
          </a:p>
          <a:p>
            <a:r>
              <a:rPr lang="en-US" dirty="0" smtClean="0"/>
              <a:t>Oracle Service Bus Kafka Adapter</a:t>
            </a:r>
          </a:p>
          <a:p>
            <a:r>
              <a:rPr lang="en-US" dirty="0" smtClean="0"/>
              <a:t>Integration Cloud</a:t>
            </a:r>
          </a:p>
          <a:p>
            <a:r>
              <a:rPr lang="en-US" dirty="0" smtClean="0"/>
              <a:t>Stream Analytics (</a:t>
            </a:r>
            <a:r>
              <a:rPr lang="en-US" dirty="0"/>
              <a:t>a</a:t>
            </a:r>
            <a:r>
              <a:rPr lang="en-US" dirty="0" smtClean="0"/>
              <a:t>ka Stream Explorer </a:t>
            </a:r>
            <a:r>
              <a:rPr lang="en-US" dirty="0" err="1" smtClean="0"/>
              <a:t>fka</a:t>
            </a:r>
            <a:r>
              <a:rPr lang="en-US" dirty="0" smtClean="0"/>
              <a:t> Oracle Event Processor)</a:t>
            </a:r>
          </a:p>
          <a:p>
            <a:r>
              <a:rPr lang="en-US" dirty="0" smtClean="0"/>
              <a:t>Oracle Native Container and </a:t>
            </a:r>
            <a:r>
              <a:rPr lang="en-US" dirty="0" err="1" smtClean="0"/>
              <a:t>Microservices</a:t>
            </a:r>
            <a:r>
              <a:rPr lang="en-US" dirty="0" smtClean="0"/>
              <a:t> Platform</a:t>
            </a:r>
          </a:p>
          <a:p>
            <a:r>
              <a:rPr lang="en-US" dirty="0" err="1" smtClean="0"/>
              <a:t>Fn</a:t>
            </a:r>
            <a:r>
              <a:rPr lang="en-US" dirty="0" smtClean="0"/>
              <a:t> </a:t>
            </a:r>
            <a:r>
              <a:rPr lang="en-US" dirty="0" err="1" smtClean="0"/>
              <a:t>Serverless</a:t>
            </a:r>
            <a:r>
              <a:rPr lang="en-US" dirty="0" smtClean="0"/>
              <a:t> Platform</a:t>
            </a:r>
          </a:p>
          <a:p>
            <a:r>
              <a:rPr lang="en-US" dirty="0" smtClean="0"/>
              <a:t>JET and ADF real time push based on Apache Kafka</a:t>
            </a:r>
          </a:p>
          <a:p>
            <a:r>
              <a:rPr lang="en-US" dirty="0" smtClean="0"/>
              <a:t>In general – the bridge between on premises </a:t>
            </a:r>
            <a:r>
              <a:rPr lang="en-US" dirty="0" smtClean="0">
                <a:sym typeface="Wingdings" panose="05000000000000000000" pitchFamily="2" charset="2"/>
              </a:rPr>
              <a:t> [public] Cloud</a:t>
            </a:r>
            <a:endParaRPr lang="nl-NL" dirty="0"/>
          </a:p>
        </p:txBody>
      </p:sp>
      <p:sp>
        <p:nvSpPr>
          <p:cNvPr id="4" name="Footer Placeholder 3"/>
          <p:cNvSpPr>
            <a:spLocks noGrp="1"/>
          </p:cNvSpPr>
          <p:nvPr>
            <p:ph type="ftr" sz="quarter" idx="11"/>
          </p:nvPr>
        </p:nvSpPr>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196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CC820DB6-95FF-9E43-B5C1-4A1D50F9B361}" type="slidenum">
              <a:rPr lang="en-US" smtClean="0"/>
              <a:t>6</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pic>
        <p:nvPicPr>
          <p:cNvPr id="6" name="Picture 2" descr="Image result for logo twitt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DVX_ORDERS</a:t>
            </a:r>
            <a:endParaRPr lang="nl-NL" sz="900" dirty="0"/>
          </a:p>
        </p:txBody>
      </p:sp>
      <p:pic>
        <p:nvPicPr>
          <p:cNvPr id="12" name="Picture 11"/>
          <p:cNvPicPr>
            <a:picLocks noChangeAspect="1"/>
          </p:cNvPicPr>
          <p:nvPr/>
        </p:nvPicPr>
        <p:blipFill>
          <a:blip r:embed="rId4"/>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13" name="Freeform 12"/>
          <p:cNvSpPr/>
          <p:nvPr/>
        </p:nvSpPr>
        <p:spPr>
          <a:xfrm>
            <a:off x="4228241" y="3306965"/>
            <a:ext cx="2557570" cy="865749"/>
          </a:xfrm>
          <a:custGeom>
            <a:avLst/>
            <a:gdLst>
              <a:gd name="connsiteX0" fmla="*/ 2557570 w 2557570"/>
              <a:gd name="connsiteY0" fmla="*/ 577516 h 865749"/>
              <a:gd name="connsiteX1" fmla="*/ 955651 w 2557570"/>
              <a:gd name="connsiteY1" fmla="*/ 838773 h 865749"/>
              <a:gd name="connsiteX2" fmla="*/ 0 w 2557570"/>
              <a:gd name="connsiteY2" fmla="*/ 0 h 865749"/>
            </a:gdLst>
            <a:ahLst/>
            <a:cxnLst>
              <a:cxn ang="0">
                <a:pos x="connsiteX0" y="connsiteY0"/>
              </a:cxn>
              <a:cxn ang="0">
                <a:pos x="connsiteX1" y="connsiteY1"/>
              </a:cxn>
              <a:cxn ang="0">
                <a:pos x="connsiteX2" y="connsiteY2"/>
              </a:cxn>
            </a:cxnLst>
            <a:rect l="l" t="t" r="r" b="b"/>
            <a:pathLst>
              <a:path w="2557570" h="865749">
                <a:moveTo>
                  <a:pt x="2557570" y="577516"/>
                </a:moveTo>
                <a:cubicBezTo>
                  <a:pt x="1969741" y="756271"/>
                  <a:pt x="1381913" y="935026"/>
                  <a:pt x="955651" y="838773"/>
                </a:cubicBezTo>
                <a:cubicBezTo>
                  <a:pt x="529389" y="742520"/>
                  <a:pt x="264694" y="371260"/>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Freeform 13"/>
          <p:cNvSpPr/>
          <p:nvPr/>
        </p:nvSpPr>
        <p:spPr>
          <a:xfrm>
            <a:off x="2646947" y="797522"/>
            <a:ext cx="2118616" cy="1347537"/>
          </a:xfrm>
          <a:custGeom>
            <a:avLst/>
            <a:gdLst>
              <a:gd name="connsiteX0" fmla="*/ 2048806 w 2118616"/>
              <a:gd name="connsiteY0" fmla="*/ 1347537 h 1347537"/>
              <a:gd name="connsiteX1" fmla="*/ 2110683 w 2118616"/>
              <a:gd name="connsiteY1" fmla="*/ 1100030 h 1347537"/>
              <a:gd name="connsiteX2" fmla="*/ 1890677 w 2118616"/>
              <a:gd name="connsiteY2" fmla="*/ 1031278 h 1347537"/>
              <a:gd name="connsiteX3" fmla="*/ 570641 w 2118616"/>
              <a:gd name="connsiteY3" fmla="*/ 983152 h 1347537"/>
              <a:gd name="connsiteX4" fmla="*/ 570641 w 2118616"/>
              <a:gd name="connsiteY4" fmla="*/ 213131 h 1347537"/>
              <a:gd name="connsiteX5" fmla="*/ 0 w 2118616"/>
              <a:gd name="connsiteY5" fmla="*/ 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616" h="1347537">
                <a:moveTo>
                  <a:pt x="2048806" y="1347537"/>
                </a:moveTo>
                <a:cubicBezTo>
                  <a:pt x="2092922" y="1250138"/>
                  <a:pt x="2137038" y="1152740"/>
                  <a:pt x="2110683" y="1100030"/>
                </a:cubicBezTo>
                <a:cubicBezTo>
                  <a:pt x="2084328" y="1047320"/>
                  <a:pt x="2147351" y="1050758"/>
                  <a:pt x="1890677" y="1031278"/>
                </a:cubicBezTo>
                <a:cubicBezTo>
                  <a:pt x="1634003" y="1011798"/>
                  <a:pt x="790647" y="1119510"/>
                  <a:pt x="570641" y="983152"/>
                </a:cubicBezTo>
                <a:cubicBezTo>
                  <a:pt x="350635" y="846794"/>
                  <a:pt x="665748" y="376990"/>
                  <a:pt x="570641" y="213131"/>
                </a:cubicBezTo>
                <a:cubicBezTo>
                  <a:pt x="475534" y="49272"/>
                  <a:pt x="237767" y="24636"/>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9811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a:xfrm>
            <a:off x="720003" y="936000"/>
            <a:ext cx="7392719" cy="3780000"/>
          </a:xfrm>
        </p:spPr>
        <p:txBody>
          <a:bodyPr/>
          <a:lstStyle/>
          <a:p>
            <a:r>
              <a:rPr lang="en-US" dirty="0" smtClean="0"/>
              <a:t> 	=&gt;				==		=&gt; </a:t>
            </a:r>
            <a:br>
              <a:rPr lang="en-US" dirty="0" smtClean="0"/>
            </a:br>
            <a:endParaRPr lang="en-US" dirty="0" smtClean="0"/>
          </a:p>
          <a:p>
            <a:r>
              <a:rPr lang="en-US" dirty="0" smtClean="0"/>
              <a:t>Apache Kafka is emerging as platform of choice for message exchange in a world of</a:t>
            </a:r>
          </a:p>
          <a:p>
            <a:pPr lvl="1"/>
            <a:r>
              <a:rPr lang="en-US" dirty="0" err="1" smtClean="0"/>
              <a:t>Microservices</a:t>
            </a:r>
            <a:endParaRPr lang="en-US" dirty="0" smtClean="0"/>
          </a:p>
          <a:p>
            <a:pPr lvl="1"/>
            <a:r>
              <a:rPr lang="en-US" dirty="0" smtClean="0"/>
              <a:t>CQRS and Data Source Synchronization</a:t>
            </a:r>
          </a:p>
          <a:p>
            <a:pPr lvl="1"/>
            <a:r>
              <a:rPr lang="en-US" dirty="0" smtClean="0"/>
              <a:t>Clouds</a:t>
            </a:r>
          </a:p>
          <a:p>
            <a:pPr lvl="1"/>
            <a:r>
              <a:rPr lang="en-US" dirty="0" smtClean="0"/>
              <a:t>Fast Data (</a:t>
            </a:r>
            <a:r>
              <a:rPr lang="en-US" dirty="0" err="1" smtClean="0"/>
              <a:t>IoT</a:t>
            </a:r>
            <a:r>
              <a:rPr lang="en-US" dirty="0" smtClean="0"/>
              <a:t>) and Streaming Analysis</a:t>
            </a:r>
          </a:p>
          <a:p>
            <a:pPr lvl="1"/>
            <a:r>
              <a:rPr lang="en-US" dirty="0" smtClean="0"/>
              <a:t>Real time data integration &amp; distribution</a:t>
            </a:r>
          </a:p>
          <a:p>
            <a:r>
              <a:rPr lang="en-US" dirty="0" smtClean="0"/>
              <a:t>Oracle is rapidly embracing Apache Kafka on various levels</a:t>
            </a:r>
          </a:p>
          <a:p>
            <a:r>
              <a:rPr lang="en-US" dirty="0" smtClean="0"/>
              <a:t>Getting started with Apache Kafka is not very hard at all</a:t>
            </a:r>
          </a:p>
          <a:p>
            <a:pPr lvl="1"/>
            <a:r>
              <a:rPr lang="en-US" dirty="0" smtClean="0"/>
              <a:t>The platform is open source – and has broad client support (Java, Node, …)</a:t>
            </a:r>
          </a:p>
          <a:p>
            <a:pPr lvl="1"/>
            <a:r>
              <a:rPr lang="en-US" dirty="0" smtClean="0"/>
              <a:t>Many resources are available – tutorials, blog article, demonstrations, presentation slides and recordings of conference sessions, samples on GitHub</a:t>
            </a:r>
          </a:p>
          <a:p>
            <a:pPr lvl="1"/>
            <a:endParaRPr lang="nl-NL" dirty="0"/>
          </a:p>
        </p:txBody>
      </p:sp>
      <p:sp>
        <p:nvSpPr>
          <p:cNvPr id="4" name="Footer Placeholder 3"/>
          <p:cNvSpPr>
            <a:spLocks noGrp="1"/>
          </p:cNvSpPr>
          <p:nvPr>
            <p:ph type="ftr" sz="quarter" idx="11"/>
          </p:nvPr>
        </p:nvSpPr>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6"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7862" y="832040"/>
            <a:ext cx="867246" cy="45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919" y="936000"/>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clrChange>
              <a:clrFrom>
                <a:srgbClr val="FDFDFF"/>
              </a:clrFrom>
              <a:clrTo>
                <a:srgbClr val="FDFDFF">
                  <a:alpha val="0"/>
                </a:srgbClr>
              </a:clrTo>
            </a:clrChange>
          </a:blip>
          <a:stretch>
            <a:fillRect/>
          </a:stretch>
        </p:blipFill>
        <p:spPr>
          <a:xfrm>
            <a:off x="1694047" y="582558"/>
            <a:ext cx="1544167" cy="888425"/>
          </a:xfrm>
          <a:prstGeom prst="rect">
            <a:avLst/>
          </a:prstGeom>
        </p:spPr>
      </p:pic>
      <p:pic>
        <p:nvPicPr>
          <p:cNvPr id="3076" name="Picture 4" descr="Image result for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039" y="543526"/>
            <a:ext cx="1138912" cy="96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en-US" dirty="0"/>
              <a:t>What is Apache Kafka and why is it important?</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61</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4"/>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5"/>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6"/>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logo kaf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903913" y="3318795"/>
            <a:ext cx="2401080" cy="126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V="1">
            <a:off x="3287283" y="2250542"/>
            <a:ext cx="4473489" cy="16521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r>
              <a:rPr lang="en-US" dirty="0" smtClean="0"/>
              <a:t>What is Apache Kafka and why is it important?</a:t>
            </a:r>
            <a:endParaRPr lang="nl-NL" dirty="0"/>
          </a:p>
          <a:p>
            <a:endParaRPr lang="en-US" dirty="0"/>
          </a:p>
        </p:txBody>
      </p:sp>
      <p:sp>
        <p:nvSpPr>
          <p:cNvPr id="3" name="Slide Number Placeholder 2"/>
          <p:cNvSpPr>
            <a:spLocks noGrp="1"/>
          </p:cNvSpPr>
          <p:nvPr>
            <p:ph type="sldNum" sz="quarter" idx="12"/>
          </p:nvPr>
        </p:nvSpPr>
        <p:spPr/>
        <p:txBody>
          <a:bodyPr/>
          <a:lstStyle/>
          <a:p>
            <a:fld id="{CC820DB6-95FF-9E43-B5C1-4A1D50F9B361}" type="slidenum">
              <a:rPr lang="en-US" smtClean="0"/>
              <a:t>7</a:t>
            </a:fld>
            <a:endParaRPr lang="en-US"/>
          </a:p>
        </p:txBody>
      </p:sp>
      <p:pic>
        <p:nvPicPr>
          <p:cNvPr id="4" name="Picture 2" descr="http://bluedesk.nl/app/uploads/2015/04/Docker-Build-Ship-Run.jpg"/>
          <p:cNvPicPr>
            <a:picLocks noChangeAspect="1" noChangeArrowheads="1"/>
          </p:cNvPicPr>
          <p:nvPr/>
        </p:nvPicPr>
        <p:blipFill rotWithShape="1">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pic>
        <p:nvPicPr>
          <p:cNvPr id="6" name="Picture 2" descr="Image result for logo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DVX_ORDERS</a:t>
            </a:r>
            <a:endParaRPr lang="nl-NL" sz="900" dirty="0"/>
          </a:p>
        </p:txBody>
      </p:sp>
      <p:pic>
        <p:nvPicPr>
          <p:cNvPr id="12" name="Picture 11"/>
          <p:cNvPicPr>
            <a:picLocks noChangeAspect="1"/>
          </p:cNvPicPr>
          <p:nvPr/>
        </p:nvPicPr>
        <p:blipFill>
          <a:blip r:embed="rId5"/>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1" name="Cloud 20"/>
          <p:cNvSpPr/>
          <p:nvPr/>
        </p:nvSpPr>
        <p:spPr>
          <a:xfrm>
            <a:off x="4722963" y="61556"/>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smtClean="0"/>
              <a:t>µ</a:t>
            </a:r>
            <a:endParaRPr lang="nl-NL" sz="2800" dirty="0"/>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717582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Oracle Application Container Cloud</a:t>
            </a:r>
            <a:endParaRPr lang="nl-NL" sz="1100" dirty="0"/>
          </a:p>
        </p:txBody>
      </p:sp>
      <p:sp>
        <p:nvSpPr>
          <p:cNvPr id="24" name="Rectangular Callout 23"/>
          <p:cNvSpPr/>
          <p:nvPr/>
        </p:nvSpPr>
        <p:spPr>
          <a:xfrm>
            <a:off x="122030" y="1595625"/>
            <a:ext cx="1539007" cy="280664"/>
          </a:xfrm>
          <a:prstGeom prst="wedgeRectCallout">
            <a:avLst>
              <a:gd name="adj1" fmla="val 18523"/>
              <a:gd name="adj2" fmla="val -14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Oracle </a:t>
            </a:r>
            <a:r>
              <a:rPr lang="en-US" sz="1100" dirty="0" err="1" smtClean="0"/>
              <a:t>DBaaS</a:t>
            </a:r>
            <a:r>
              <a:rPr lang="en-US" sz="1100" dirty="0" smtClean="0"/>
              <a:t>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smtClean="0"/>
              <a:t>µ</a:t>
            </a:r>
            <a:endParaRPr lang="nl-NL" sz="2800" dirty="0"/>
          </a:p>
        </p:txBody>
      </p:sp>
      <p:sp>
        <p:nvSpPr>
          <p:cNvPr id="28" name="Rectangular Callout 27"/>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Locally running Node application</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xtBox 32"/>
          <p:cNvSpPr txBox="1"/>
          <p:nvPr/>
        </p:nvSpPr>
        <p:spPr>
          <a:xfrm rot="20344497">
            <a:off x="5034366" y="3080928"/>
            <a:ext cx="947375" cy="200055"/>
          </a:xfrm>
          <a:prstGeom prst="rect">
            <a:avLst/>
          </a:prstGeom>
          <a:noFill/>
        </p:spPr>
        <p:txBody>
          <a:bodyPr wrap="none" lIns="0" tIns="0" rIns="0" bIns="0" rtlCol="0">
            <a:spAutoFit/>
          </a:bodyPr>
          <a:lstStyle/>
          <a:p>
            <a:r>
              <a:rPr lang="en-US" sz="1300" dirty="0" smtClean="0"/>
              <a:t>On premises</a:t>
            </a:r>
            <a:endParaRPr lang="nl-NL" sz="1300" dirty="0" err="1" smtClean="0"/>
          </a:p>
        </p:txBody>
      </p:sp>
      <p:sp>
        <p:nvSpPr>
          <p:cNvPr id="34" name="TextBox 33"/>
          <p:cNvSpPr txBox="1"/>
          <p:nvPr/>
        </p:nvSpPr>
        <p:spPr>
          <a:xfrm rot="20344497">
            <a:off x="5200398" y="2787318"/>
            <a:ext cx="900888" cy="200055"/>
          </a:xfrm>
          <a:prstGeom prst="rect">
            <a:avLst/>
          </a:prstGeom>
          <a:noFill/>
        </p:spPr>
        <p:txBody>
          <a:bodyPr wrap="none" lIns="0" tIns="0" rIns="0" bIns="0" rtlCol="0">
            <a:spAutoFit/>
          </a:bodyPr>
          <a:lstStyle/>
          <a:p>
            <a:r>
              <a:rPr lang="en-US" sz="1300" dirty="0" smtClean="0"/>
              <a:t>In the Cloud</a:t>
            </a:r>
            <a:endParaRPr lang="nl-NL" sz="1300" dirty="0" err="1" smtClean="0"/>
          </a:p>
        </p:txBody>
      </p:sp>
      <p:cxnSp>
        <p:nvCxnSpPr>
          <p:cNvPr id="36" name="Straight Arrow Connector 35"/>
          <p:cNvCxnSpPr/>
          <p:nvPr/>
        </p:nvCxnSpPr>
        <p:spPr>
          <a:xfrm>
            <a:off x="5986226" y="2918349"/>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6092046" y="2649332"/>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8" grpId="0"/>
      <p:bldP spid="15" grpId="0" animBg="1"/>
      <p:bldP spid="16" grpId="0" animBg="1"/>
      <p:bldP spid="17" grpId="0" animBg="1"/>
      <p:bldP spid="25" grpId="0" animBg="1"/>
      <p:bldP spid="27" grpId="0"/>
      <p:bldP spid="28" grpId="0" animBg="1"/>
      <p:bldP spid="19"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What is Apache Kafka and why is it important?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smtClean="0"/>
              <a:t>Decoupled communication – organized per topic</a:t>
            </a:r>
          </a:p>
          <a:p>
            <a:pPr marL="285750" indent="-285750">
              <a:buFont typeface="Arial" panose="020B0604020202020204" pitchFamily="34" charset="0"/>
              <a:buChar char="•"/>
            </a:pPr>
            <a:r>
              <a:rPr lang="en-US" sz="1600" dirty="0" smtClean="0"/>
              <a:t>0, 1 or many Consumers per Topic</a:t>
            </a:r>
          </a:p>
          <a:p>
            <a:pPr marL="285750" indent="-285750">
              <a:buFont typeface="Arial" panose="020B0604020202020204" pitchFamily="34" charset="0"/>
              <a:buChar char="•"/>
            </a:pPr>
            <a:r>
              <a:rPr lang="en-US" sz="1600" dirty="0" smtClean="0"/>
              <a:t>Scalable number of messages (and parties)</a:t>
            </a:r>
          </a:p>
          <a:p>
            <a:pPr marL="285750" indent="-285750">
              <a:buFont typeface="Arial" panose="020B0604020202020204" pitchFamily="34" charset="0"/>
              <a:buChar char="•"/>
            </a:pPr>
            <a:r>
              <a:rPr lang="en-US" sz="1600" dirty="0" smtClean="0"/>
              <a:t>Reliable (distributed)</a:t>
            </a:r>
          </a:p>
          <a:p>
            <a:pPr marL="285750" indent="-285750">
              <a:buFont typeface="Arial" panose="020B0604020202020204" pitchFamily="34" charset="0"/>
              <a:buChar char="•"/>
            </a:pPr>
            <a:r>
              <a:rPr lang="en-US" sz="1600" dirty="0" smtClean="0"/>
              <a:t>Full history</a:t>
            </a:r>
          </a:p>
          <a:p>
            <a:pPr marL="285750" indent="-285750">
              <a:buFont typeface="Arial" panose="020B0604020202020204" pitchFamily="34" charset="0"/>
              <a:buChar char="•"/>
            </a:pPr>
            <a:r>
              <a:rPr lang="en-US" sz="1600" dirty="0" smtClean="0"/>
              <a:t>Open: libraries in many </a:t>
            </a:r>
            <a:r>
              <a:rPr lang="en-US" sz="1600" dirty="0" err="1" smtClean="0"/>
              <a:t>technologie</a:t>
            </a:r>
            <a:r>
              <a:rPr lang="en-US" sz="1600" dirty="0" smtClean="0"/>
              <a:t> &amp; REST APIs</a:t>
            </a:r>
            <a:endParaRPr lang="nl-NL" sz="1600" dirty="0" err="1" smtClean="0"/>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2362464" y="1752291"/>
            <a:ext cx="3942083" cy="1231224"/>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cxnSp>
        <p:nvCxnSpPr>
          <p:cNvPr id="30" name="Straight Connector 29"/>
          <p:cNvCxnSpPr/>
          <p:nvPr/>
        </p:nvCxnSpPr>
        <p:spPr>
          <a:xfrm flipV="1">
            <a:off x="3287283" y="2250542"/>
            <a:ext cx="4473489" cy="16521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endParaRPr lang="en-US"/>
          </a:p>
        </p:txBody>
      </p:sp>
      <p:sp>
        <p:nvSpPr>
          <p:cNvPr id="3" name="Slide Number Placeholder 2"/>
          <p:cNvSpPr>
            <a:spLocks noGrp="1"/>
          </p:cNvSpPr>
          <p:nvPr>
            <p:ph type="sldNum" sz="quarter" idx="12"/>
          </p:nvPr>
        </p:nvSpPr>
        <p:spPr/>
        <p:txBody>
          <a:bodyPr/>
          <a:lstStyle/>
          <a:p>
            <a:fld id="{CC820DB6-95FF-9E43-B5C1-4A1D50F9B361}" type="slidenum">
              <a:rPr lang="en-US" smtClean="0"/>
              <a:t>9</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a:p>
            <a:pPr algn="ctr"/>
            <a:endParaRPr lang="en-US" sz="1100" dirty="0"/>
          </a:p>
          <a:p>
            <a:pPr algn="ctr"/>
            <a:r>
              <a:rPr lang="en-US" sz="1100" dirty="0" smtClean="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t>DVX_ORDERS</a:t>
            </a:r>
            <a:endParaRPr lang="nl-NL" sz="900" dirty="0"/>
          </a:p>
        </p:txBody>
      </p:sp>
      <p:sp>
        <p:nvSpPr>
          <p:cNvPr id="21" name="Cloud 20"/>
          <p:cNvSpPr/>
          <p:nvPr/>
        </p:nvSpPr>
        <p:spPr>
          <a:xfrm>
            <a:off x="4722963" y="61556"/>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smtClean="0"/>
              <a:t>µ</a:t>
            </a:r>
            <a:endParaRPr lang="nl-NL" sz="2800" dirty="0"/>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717582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Oracle Application Container Cloud</a:t>
            </a:r>
            <a:endParaRPr lang="nl-NL" sz="1100" dirty="0"/>
          </a:p>
        </p:txBody>
      </p:sp>
      <p:sp>
        <p:nvSpPr>
          <p:cNvPr id="24" name="Rectangular Callout 23"/>
          <p:cNvSpPr/>
          <p:nvPr/>
        </p:nvSpPr>
        <p:spPr>
          <a:xfrm>
            <a:off x="122030" y="1595625"/>
            <a:ext cx="1539007" cy="280664"/>
          </a:xfrm>
          <a:prstGeom prst="wedgeRectCallout">
            <a:avLst>
              <a:gd name="adj1" fmla="val 18523"/>
              <a:gd name="adj2" fmla="val -14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Oracle </a:t>
            </a:r>
            <a:r>
              <a:rPr lang="en-US" sz="1100" dirty="0" err="1" smtClean="0"/>
              <a:t>DBaaS</a:t>
            </a:r>
            <a:r>
              <a:rPr lang="en-US" sz="1100" dirty="0" smtClean="0"/>
              <a:t>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smtClean="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smtClean="0"/>
              <a:t>µ</a:t>
            </a:r>
            <a:endParaRPr lang="nl-NL" sz="2800" dirty="0"/>
          </a:p>
        </p:txBody>
      </p:sp>
      <p:sp>
        <p:nvSpPr>
          <p:cNvPr id="28" name="Rectangular Callout 27"/>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Locally running Node application</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xtBox 32"/>
          <p:cNvSpPr txBox="1"/>
          <p:nvPr/>
        </p:nvSpPr>
        <p:spPr>
          <a:xfrm rot="20344497">
            <a:off x="5034366" y="3080928"/>
            <a:ext cx="947375" cy="200055"/>
          </a:xfrm>
          <a:prstGeom prst="rect">
            <a:avLst/>
          </a:prstGeom>
          <a:noFill/>
        </p:spPr>
        <p:txBody>
          <a:bodyPr wrap="none" lIns="0" tIns="0" rIns="0" bIns="0" rtlCol="0">
            <a:spAutoFit/>
          </a:bodyPr>
          <a:lstStyle/>
          <a:p>
            <a:r>
              <a:rPr lang="en-US" sz="1300" dirty="0" smtClean="0"/>
              <a:t>On premises</a:t>
            </a:r>
            <a:endParaRPr lang="nl-NL" sz="1300" dirty="0" err="1" smtClean="0"/>
          </a:p>
        </p:txBody>
      </p:sp>
      <p:sp>
        <p:nvSpPr>
          <p:cNvPr id="34" name="TextBox 33"/>
          <p:cNvSpPr txBox="1"/>
          <p:nvPr/>
        </p:nvSpPr>
        <p:spPr>
          <a:xfrm rot="20344497">
            <a:off x="5200398" y="2787318"/>
            <a:ext cx="900888" cy="200055"/>
          </a:xfrm>
          <a:prstGeom prst="rect">
            <a:avLst/>
          </a:prstGeom>
          <a:noFill/>
        </p:spPr>
        <p:txBody>
          <a:bodyPr wrap="none" lIns="0" tIns="0" rIns="0" bIns="0" rtlCol="0">
            <a:spAutoFit/>
          </a:bodyPr>
          <a:lstStyle/>
          <a:p>
            <a:r>
              <a:rPr lang="en-US" sz="1300" dirty="0" smtClean="0"/>
              <a:t>In the Cloud</a:t>
            </a:r>
            <a:endParaRPr lang="nl-NL" sz="1300" dirty="0" err="1" smtClean="0"/>
          </a:p>
        </p:txBody>
      </p:sp>
      <p:cxnSp>
        <p:nvCxnSpPr>
          <p:cNvPr id="36" name="Straight Arrow Connector 35"/>
          <p:cNvCxnSpPr/>
          <p:nvPr/>
        </p:nvCxnSpPr>
        <p:spPr>
          <a:xfrm>
            <a:off x="5986226" y="2918349"/>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6092046" y="2649332"/>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6253800" y="1855698"/>
            <a:ext cx="1397531" cy="254368"/>
          </a:xfrm>
          <a:prstGeom prst="wedgeRectCallout">
            <a:avLst>
              <a:gd name="adj1" fmla="val -67077"/>
              <a:gd name="adj2" fmla="val 37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Oracle Event Hub</a:t>
            </a:r>
            <a:endParaRPr lang="nl-NL" sz="1100" dirty="0"/>
          </a:p>
        </p:txBody>
      </p:sp>
      <p:pic>
        <p:nvPicPr>
          <p:cNvPr id="39" name="Picture 2" descr="Image result for logo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0705" y="1474076"/>
            <a:ext cx="3212585" cy="168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39"/>
                                        </p:tgtEl>
                                      </p:cBhvr>
                                    </p:animEffect>
                                    <p:set>
                                      <p:cBhvr>
                                        <p:cTn id="7" dur="1" fill="hold">
                                          <p:stCondLst>
                                            <p:cond delay="1249"/>
                                          </p:stCondLst>
                                        </p:cTn>
                                        <p:tgtEl>
                                          <p:spTgt spid="39"/>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8604</TotalTime>
  <Words>2300</Words>
  <Application>Microsoft Office PowerPoint</Application>
  <PresentationFormat>On-screen Show (16:9)</PresentationFormat>
  <Paragraphs>547</Paragraphs>
  <Slides>61</Slides>
  <Notes>12</Notes>
  <HiddenSlides>3</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61</vt:i4>
      </vt:variant>
    </vt:vector>
  </HeadingPairs>
  <TitlesOfParts>
    <vt:vector size="69" baseType="lpstr">
      <vt:lpstr>Arial</vt:lpstr>
      <vt:lpstr>Arial Narrow</vt:lpstr>
      <vt:lpstr>Arial Unicode MS</vt:lpstr>
      <vt:lpstr>Calibri</vt:lpstr>
      <vt:lpstr>Courier New</vt:lpstr>
      <vt:lpstr>Wingdings</vt:lpstr>
      <vt:lpstr>Office-thema</vt:lpstr>
      <vt:lpstr>AMIS_WIDESCREEN</vt:lpstr>
      <vt:lpstr>What is  Apache Kafka &amp; Why is it Important?</vt:lpstr>
      <vt:lpstr>PowerPoint Presentation</vt:lpstr>
      <vt:lpstr>PowerPoint Presentation</vt:lpstr>
      <vt:lpstr>PowerPoint Presentation</vt:lpstr>
      <vt:lpstr>PowerPoint Presentation</vt:lpstr>
      <vt:lpstr>PowerPoint Presentation</vt:lpstr>
      <vt:lpstr>PowerPoint Presentation</vt:lpstr>
      <vt:lpstr>What does the Twitter for System Driven Event Interaction look like?</vt:lpstr>
      <vt:lpstr>PowerPoint Presentation</vt:lpstr>
      <vt:lpstr>What does the Twitter for System Driven Event Interaction look like?</vt:lpstr>
      <vt:lpstr>Events</vt:lpstr>
      <vt:lpstr>Messaging as we know it</vt:lpstr>
      <vt:lpstr>Introducing Apache Kafka</vt:lpstr>
      <vt:lpstr>PowerPoint Presentation</vt:lpstr>
      <vt:lpstr>PowerPoint Presentation</vt:lpstr>
      <vt:lpstr>Kafka terminology</vt:lpstr>
      <vt:lpstr>PowerPoint Presentation</vt:lpstr>
      <vt:lpstr>Consuming</vt:lpstr>
      <vt:lpstr>PowerPoint Presentation</vt:lpstr>
      <vt:lpstr>PowerPoint Presentation</vt:lpstr>
      <vt:lpstr>What’s so special?</vt:lpstr>
      <vt:lpstr>Confluent == Enterprise Kafka</vt:lpstr>
      <vt:lpstr>PowerPoint Presentation</vt:lpstr>
      <vt:lpstr>PowerPoint Presentation</vt:lpstr>
      <vt:lpstr>PowerPoint Presentation</vt:lpstr>
      <vt:lpstr>PowerPoint Presentation</vt:lpstr>
      <vt:lpstr>PowerPoint Presentation</vt:lpstr>
      <vt:lpstr>PowerPoint Presentation</vt:lpstr>
      <vt:lpstr>Fast data and active UI</vt:lpstr>
      <vt:lpstr>The case at hand</vt:lpstr>
      <vt:lpstr>Demo - Real time, cross cloud, cross technology push</vt:lpstr>
      <vt:lpstr>The case at hand – step one</vt:lpstr>
      <vt:lpstr>The case at hand – step one and two</vt:lpstr>
      <vt:lpstr>Kafka consumer in node get events pushed into application</vt:lpstr>
      <vt:lpstr>The case at hand Server sent events for push back</vt:lpstr>
      <vt:lpstr>Server sent event – server side</vt:lpstr>
      <vt:lpstr>Server sent event – Client side</vt:lpstr>
      <vt:lpstr>Live tweet stream</vt:lpstr>
      <vt:lpstr>The case at hand Tweet Likes – client to server to all clients</vt:lpstr>
      <vt:lpstr>The case at hand Web sockets – for bi directional push</vt:lpstr>
      <vt:lpstr>Websockets – server side</vt:lpstr>
      <vt:lpstr>Websockets – Client side</vt:lpstr>
      <vt:lpstr>Tweet likes broadcasting</vt:lpstr>
      <vt:lpstr>The case at hand Streaming analysis of tweet events </vt:lpstr>
      <vt:lpstr>The case at hand - Streaming analysis of Tweets</vt:lpstr>
      <vt:lpstr>Kafka streams</vt:lpstr>
      <vt:lpstr>Kafka streams</vt:lpstr>
      <vt:lpstr>Example of Kafka streams</vt:lpstr>
      <vt:lpstr>Kafka streams –  running count tweets per conference</vt:lpstr>
      <vt:lpstr>Streaming tweet analytics  pushed to clients</vt:lpstr>
      <vt:lpstr>The case at hand - Streaming analysis  of Tweet likes</vt:lpstr>
      <vt:lpstr>KSQL for declarative stream analytics through continuous queries</vt:lpstr>
      <vt:lpstr>Visualizing KSQL vs Kafka Streams</vt:lpstr>
      <vt:lpstr>The case at hand - Streaming analysis  of Tweet likes</vt:lpstr>
      <vt:lpstr>Websockets – server side</vt:lpstr>
      <vt:lpstr>Running Top 3 of  best liked tweets per conference</vt:lpstr>
      <vt:lpstr>End to end flow Cloud Enabled</vt:lpstr>
      <vt:lpstr>Key aspects of this demo – What Kafka can do for you</vt:lpstr>
      <vt:lpstr>Oracle embracing Apache Kafka</vt:lpstr>
      <vt:lpstr>Summary</vt:lpstr>
      <vt:lpstr>Thank you!</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154</cp:revision>
  <dcterms:created xsi:type="dcterms:W3CDTF">2017-09-25T11:59:01Z</dcterms:created>
  <dcterms:modified xsi:type="dcterms:W3CDTF">2017-12-06T12:29:16Z</dcterms:modified>
</cp:coreProperties>
</file>